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4707" r:id="rId2"/>
    <p:sldId id="284" r:id="rId3"/>
    <p:sldId id="4712" r:id="rId4"/>
    <p:sldId id="259" r:id="rId5"/>
    <p:sldId id="287" r:id="rId6"/>
    <p:sldId id="4719" r:id="rId7"/>
    <p:sldId id="4713" r:id="rId8"/>
    <p:sldId id="4714" r:id="rId9"/>
    <p:sldId id="4716" r:id="rId10"/>
    <p:sldId id="283" r:id="rId11"/>
    <p:sldId id="4715" r:id="rId12"/>
    <p:sldId id="4721" r:id="rId13"/>
    <p:sldId id="4720" r:id="rId14"/>
    <p:sldId id="282" r:id="rId15"/>
    <p:sldId id="281" r:id="rId16"/>
    <p:sldId id="4717" r:id="rId17"/>
    <p:sldId id="472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345DA6"/>
    <a:srgbClr val="223C6A"/>
    <a:srgbClr val="2A49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BEF7A4-164E-422A-82BF-9C383156F1E4}" v="3" dt="2023-10-16T06:06:51.913"/>
    <p1510:client id="{B0515A3C-8650-4AE4-B343-3F44E2F5F264}" v="285" dt="2023-10-15T16:53:00.398"/>
    <p1510:client id="{C5A10CE5-2261-4A5C-9916-6DBB6FBFFF4A}" v="479" dt="2023-10-14T07:35:54.036"/>
    <p1510:client id="{E6D623B9-9D69-42F1-BD54-1CCBE32747CD}" v="61" dt="2023-10-15T14:34:00.0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357" autoAdjust="0"/>
  </p:normalViewPr>
  <p:slideViewPr>
    <p:cSldViewPr snapToGrid="0">
      <p:cViewPr varScale="1">
        <p:scale>
          <a:sx n="74" d="100"/>
          <a:sy n="74" d="100"/>
        </p:scale>
        <p:origin x="-55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1.svg>
</file>

<file path=ppt/media/image12.png>
</file>

<file path=ppt/media/image13.jpeg>
</file>

<file path=ppt/media/image14.jpeg>
</file>

<file path=ppt/media/image15.jpeg>
</file>

<file path=ppt/media/image16.jpg>
</file>

<file path=ppt/media/image17.jpg>
</file>

<file path=ppt/media/image18.jp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jpg>
</file>

<file path=ppt/media/image9.jp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5C46503-8299-1722-B31B-6886614737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DA2EB5C-E140-FD52-DBE6-532CBC444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9779392-E5C9-7F69-931F-CEC943339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03F18F9-EA05-D934-D26E-D2807B8BA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0C025B1-AF0B-C121-7906-70BF93076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0386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A319DC-5560-DFA9-05E7-94E5BAB6B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1CC2478-D175-27ED-2B3D-5BCB2C9E5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26D5A35-ED9C-47DD-597F-911863089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7A2FB26-25F1-70C8-2C77-7945899E7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4D474C1-86FD-BEE9-4101-98CE0534C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A61D063-0928-D988-18AA-F17A2DCE7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28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43067C-D126-B282-E3B4-F10947312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945D9E8-6166-DF29-4229-B9CB5365C3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BC6911F-63B5-529D-B207-6475AB2F9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AB0B9ED-C413-E205-62E4-240394A0E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6994AF2-A814-7089-18E1-42FE394C2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FC15EE1-4F97-7E99-2FB6-A7ED21088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2775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2CC60E-B027-920B-1598-902D60A54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05513A7-E515-7B43-6123-2D1B401F6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1C2A989-810C-D9C7-78D9-62913EB1B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E987159-B39D-8A96-0752-004BDC0B4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1B1652F-3F65-231A-6665-944EBC1CE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864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F5EC371C-5BE0-C3B0-7193-E5E116D94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31091C4-B010-23DB-0EBF-FCF401027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925A91E-AD58-C809-1040-1AF60DDDB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0000C09-FB04-5CC0-EE3A-5D1AD12C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5254261-D9BE-3E1C-3D57-3C70DB00E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13155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9D3EE6AD-1E5E-4648-87E4-378CED854F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081736" cy="5252936"/>
          </a:xfrm>
          <a:custGeom>
            <a:avLst/>
            <a:gdLst>
              <a:gd name="connsiteX0" fmla="*/ 6317187 w 6317187"/>
              <a:gd name="connsiteY0" fmla="*/ 0 h 4472497"/>
              <a:gd name="connsiteX1" fmla="*/ 3798324 w 6317187"/>
              <a:gd name="connsiteY1" fmla="*/ 4362799 h 4472497"/>
              <a:gd name="connsiteX2" fmla="*/ 3498721 w 6317187"/>
              <a:gd name="connsiteY2" fmla="*/ 4443077 h 4472497"/>
              <a:gd name="connsiteX3" fmla="*/ 0 w 6317187"/>
              <a:gd name="connsiteY3" fmla="*/ 2423090 h 4472497"/>
              <a:gd name="connsiteX4" fmla="*/ 1 w 6317187"/>
              <a:gd name="connsiteY4" fmla="*/ 1 h 447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7187" h="4472497">
                <a:moveTo>
                  <a:pt x="6317187" y="0"/>
                </a:moveTo>
                <a:lnTo>
                  <a:pt x="3798324" y="4362799"/>
                </a:lnTo>
                <a:cubicBezTo>
                  <a:pt x="3737759" y="4467700"/>
                  <a:pt x="3603623" y="4503642"/>
                  <a:pt x="3498721" y="4443077"/>
                </a:cubicBezTo>
                <a:lnTo>
                  <a:pt x="0" y="2423090"/>
                </a:lnTo>
                <a:lnTo>
                  <a:pt x="1" y="1"/>
                </a:lnTo>
                <a:close/>
              </a:path>
            </a:pathLst>
          </a:custGeom>
          <a:pattFill prst="pct25">
            <a:fgClr>
              <a:srgbClr val="FF0000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233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EC82EECA-9B67-491E-8B75-31FCB55E1D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70057" y="723900"/>
            <a:ext cx="3970766" cy="5410200"/>
          </a:xfrm>
          <a:custGeom>
            <a:avLst/>
            <a:gdLst>
              <a:gd name="connsiteX0" fmla="*/ 0 w 3970766"/>
              <a:gd name="connsiteY0" fmla="*/ 0 h 5410200"/>
              <a:gd name="connsiteX1" fmla="*/ 3885123 w 3970766"/>
              <a:gd name="connsiteY1" fmla="*/ 0 h 5410200"/>
              <a:gd name="connsiteX2" fmla="*/ 3970766 w 3970766"/>
              <a:gd name="connsiteY2" fmla="*/ 85643 h 5410200"/>
              <a:gd name="connsiteX3" fmla="*/ 3970766 w 3970766"/>
              <a:gd name="connsiteY3" fmla="*/ 5324557 h 5410200"/>
              <a:gd name="connsiteX4" fmla="*/ 3885123 w 3970766"/>
              <a:gd name="connsiteY4" fmla="*/ 5410200 h 5410200"/>
              <a:gd name="connsiteX5" fmla="*/ 0 w 3970766"/>
              <a:gd name="connsiteY5" fmla="*/ 5410200 h 541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70766" h="5410200">
                <a:moveTo>
                  <a:pt x="0" y="0"/>
                </a:moveTo>
                <a:lnTo>
                  <a:pt x="3885123" y="0"/>
                </a:lnTo>
                <a:cubicBezTo>
                  <a:pt x="3932422" y="0"/>
                  <a:pt x="3970766" y="38344"/>
                  <a:pt x="3970766" y="85643"/>
                </a:cubicBezTo>
                <a:lnTo>
                  <a:pt x="3970766" y="5324557"/>
                </a:lnTo>
                <a:cubicBezTo>
                  <a:pt x="3970766" y="5371856"/>
                  <a:pt x="3932422" y="5410200"/>
                  <a:pt x="3885123" y="5410200"/>
                </a:cubicBezTo>
                <a:lnTo>
                  <a:pt x="0" y="5410200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0306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bg>
      <p:bgPr>
        <a:gradFill>
          <a:gsLst>
            <a:gs pos="1000">
              <a:srgbClr val="2A4982"/>
            </a:gs>
            <a:gs pos="49000">
              <a:srgbClr val="345DA6"/>
            </a:gs>
            <a:gs pos="100000">
              <a:srgbClr val="223C6A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6">
            <a:extLst>
              <a:ext uri="{FF2B5EF4-FFF2-40B4-BE49-F238E27FC236}">
                <a16:creationId xmlns:a16="http://schemas.microsoft.com/office/drawing/2014/main" xmlns="" id="{9D381A1C-FCE0-4F9C-8404-CCF634514E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06664" y="0"/>
            <a:ext cx="8285336" cy="6858000"/>
          </a:xfrm>
          <a:custGeom>
            <a:avLst/>
            <a:gdLst>
              <a:gd name="connsiteX0" fmla="*/ 0 w 3773714"/>
              <a:gd name="connsiteY0" fmla="*/ 0 h 2294223"/>
              <a:gd name="connsiteX1" fmla="*/ 3773714 w 3773714"/>
              <a:gd name="connsiteY1" fmla="*/ 0 h 2294223"/>
              <a:gd name="connsiteX2" fmla="*/ 3773714 w 3773714"/>
              <a:gd name="connsiteY2" fmla="*/ 2294223 h 2294223"/>
              <a:gd name="connsiteX3" fmla="*/ 0 w 3773714"/>
              <a:gd name="connsiteY3" fmla="*/ 2294223 h 2294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3714" h="2294223">
                <a:moveTo>
                  <a:pt x="0" y="0"/>
                </a:moveTo>
                <a:lnTo>
                  <a:pt x="3773714" y="0"/>
                </a:lnTo>
                <a:lnTo>
                  <a:pt x="3773714" y="2294223"/>
                </a:lnTo>
                <a:lnTo>
                  <a:pt x="0" y="2294223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4FF78AE-AE82-41DA-964A-C0B94D9EF079}"/>
              </a:ext>
            </a:extLst>
          </p:cNvPr>
          <p:cNvSpPr/>
          <p:nvPr userDrawn="1"/>
        </p:nvSpPr>
        <p:spPr>
          <a:xfrm>
            <a:off x="0" y="0"/>
            <a:ext cx="3937000" cy="6858000"/>
          </a:xfrm>
          <a:prstGeom prst="rect">
            <a:avLst/>
          </a:prstGeom>
          <a:gradFill>
            <a:gsLst>
              <a:gs pos="0">
                <a:srgbClr val="345DA6"/>
              </a:gs>
              <a:gs pos="100000">
                <a:srgbClr val="2A498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98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C4F14137-AC49-0945-9AE3-B955BA693F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22428" y="955925"/>
            <a:ext cx="4487541" cy="4487541"/>
          </a:xfrm>
          <a:custGeom>
            <a:avLst/>
            <a:gdLst>
              <a:gd name="connsiteX0" fmla="*/ 225140 w 4487541"/>
              <a:gd name="connsiteY0" fmla="*/ 0 h 4487541"/>
              <a:gd name="connsiteX1" fmla="*/ 4262401 w 4487541"/>
              <a:gd name="connsiteY1" fmla="*/ 0 h 4487541"/>
              <a:gd name="connsiteX2" fmla="*/ 4487541 w 4487541"/>
              <a:gd name="connsiteY2" fmla="*/ 225140 h 4487541"/>
              <a:gd name="connsiteX3" fmla="*/ 4487541 w 4487541"/>
              <a:gd name="connsiteY3" fmla="*/ 4262401 h 4487541"/>
              <a:gd name="connsiteX4" fmla="*/ 4262401 w 4487541"/>
              <a:gd name="connsiteY4" fmla="*/ 4487541 h 4487541"/>
              <a:gd name="connsiteX5" fmla="*/ 225140 w 4487541"/>
              <a:gd name="connsiteY5" fmla="*/ 4487541 h 4487541"/>
              <a:gd name="connsiteX6" fmla="*/ 0 w 4487541"/>
              <a:gd name="connsiteY6" fmla="*/ 4262401 h 4487541"/>
              <a:gd name="connsiteX7" fmla="*/ 0 w 4487541"/>
              <a:gd name="connsiteY7" fmla="*/ 225140 h 4487541"/>
              <a:gd name="connsiteX8" fmla="*/ 225140 w 4487541"/>
              <a:gd name="connsiteY8" fmla="*/ 0 h 4487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87541" h="4487541">
                <a:moveTo>
                  <a:pt x="225140" y="0"/>
                </a:moveTo>
                <a:lnTo>
                  <a:pt x="4262401" y="0"/>
                </a:lnTo>
                <a:cubicBezTo>
                  <a:pt x="4386742" y="0"/>
                  <a:pt x="4487541" y="100799"/>
                  <a:pt x="4487541" y="225140"/>
                </a:cubicBezTo>
                <a:lnTo>
                  <a:pt x="4487541" y="4262401"/>
                </a:lnTo>
                <a:cubicBezTo>
                  <a:pt x="4487541" y="4386742"/>
                  <a:pt x="4386742" y="4487541"/>
                  <a:pt x="4262401" y="4487541"/>
                </a:cubicBezTo>
                <a:lnTo>
                  <a:pt x="225140" y="4487541"/>
                </a:lnTo>
                <a:cubicBezTo>
                  <a:pt x="100799" y="4487541"/>
                  <a:pt x="0" y="4386742"/>
                  <a:pt x="0" y="4262401"/>
                </a:cubicBezTo>
                <a:lnTo>
                  <a:pt x="0" y="225140"/>
                </a:lnTo>
                <a:cubicBezTo>
                  <a:pt x="0" y="100799"/>
                  <a:pt x="100799" y="0"/>
                  <a:pt x="225140" y="0"/>
                </a:cubicBezTo>
                <a:close/>
              </a:path>
            </a:pathLst>
          </a:custGeom>
          <a:pattFill prst="pct25">
            <a:fgClr>
              <a:srgbClr val="FF0000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4763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10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61319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agonal Stripe 3">
            <a:extLst>
              <a:ext uri="{FF2B5EF4-FFF2-40B4-BE49-F238E27FC236}">
                <a16:creationId xmlns:a16="http://schemas.microsoft.com/office/drawing/2014/main" xmlns="" id="{10CCDB51-4843-4302-BBFB-EE24C1C79936}"/>
              </a:ext>
            </a:extLst>
          </p:cNvPr>
          <p:cNvSpPr/>
          <p:nvPr userDrawn="1"/>
        </p:nvSpPr>
        <p:spPr>
          <a:xfrm flipH="1" flipV="1">
            <a:off x="0" y="0"/>
            <a:ext cx="12192000" cy="6858000"/>
          </a:xfrm>
          <a:prstGeom prst="diagStripe">
            <a:avLst>
              <a:gd name="adj" fmla="val 34974"/>
            </a:avLst>
          </a:prstGeom>
          <a:gradFill>
            <a:gsLst>
              <a:gs pos="1000">
                <a:srgbClr val="2A4982"/>
              </a:gs>
              <a:gs pos="42000">
                <a:srgbClr val="345DA6"/>
              </a:gs>
              <a:gs pos="100000">
                <a:srgbClr val="223C6A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03F12A26-872D-4F24-A99E-DC598D39E4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02938" y="261258"/>
            <a:ext cx="5821758" cy="6071326"/>
          </a:xfrm>
          <a:prstGeom prst="rect">
            <a:avLst/>
          </a:prstGeom>
          <a:effectLst>
            <a:outerShdw blurRad="1270000" dist="2540000" dir="4200000" sx="85000" sy="85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Picture Placeholder 3">
            <a:extLst>
              <a:ext uri="{FF2B5EF4-FFF2-40B4-BE49-F238E27FC236}">
                <a16:creationId xmlns:a16="http://schemas.microsoft.com/office/drawing/2014/main" xmlns="" id="{2EF444BC-0846-4D0D-9DE6-625C50BA8EC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94882" y="525416"/>
            <a:ext cx="2499168" cy="3945110"/>
          </a:xfrm>
          <a:custGeom>
            <a:avLst/>
            <a:gdLst>
              <a:gd name="connsiteX0" fmla="*/ 0 w 1043671"/>
              <a:gd name="connsiteY0" fmla="*/ 0 h 1857103"/>
              <a:gd name="connsiteX1" fmla="*/ 1043671 w 1043671"/>
              <a:gd name="connsiteY1" fmla="*/ 0 h 1857103"/>
              <a:gd name="connsiteX2" fmla="*/ 1043671 w 1043671"/>
              <a:gd name="connsiteY2" fmla="*/ 1857103 h 1857103"/>
              <a:gd name="connsiteX3" fmla="*/ 0 w 1043671"/>
              <a:gd name="connsiteY3" fmla="*/ 1857103 h 1857103"/>
              <a:gd name="connsiteX4" fmla="*/ 0 w 1043671"/>
              <a:gd name="connsiteY4" fmla="*/ 0 h 1857103"/>
              <a:gd name="connsiteX0" fmla="*/ 38100 w 1081771"/>
              <a:gd name="connsiteY0" fmla="*/ 0 h 1857103"/>
              <a:gd name="connsiteX1" fmla="*/ 1081771 w 1081771"/>
              <a:gd name="connsiteY1" fmla="*/ 0 h 1857103"/>
              <a:gd name="connsiteX2" fmla="*/ 1081771 w 1081771"/>
              <a:gd name="connsiteY2" fmla="*/ 1857103 h 1857103"/>
              <a:gd name="connsiteX3" fmla="*/ 0 w 1081771"/>
              <a:gd name="connsiteY3" fmla="*/ 1825353 h 1857103"/>
              <a:gd name="connsiteX4" fmla="*/ 38100 w 1081771"/>
              <a:gd name="connsiteY4" fmla="*/ 0 h 1857103"/>
              <a:gd name="connsiteX0" fmla="*/ 38100 w 1792971"/>
              <a:gd name="connsiteY0" fmla="*/ 0 h 1825353"/>
              <a:gd name="connsiteX1" fmla="*/ 1081771 w 1792971"/>
              <a:gd name="connsiteY1" fmla="*/ 0 h 1825353"/>
              <a:gd name="connsiteX2" fmla="*/ 1792971 w 1792971"/>
              <a:gd name="connsiteY2" fmla="*/ 1222103 h 1825353"/>
              <a:gd name="connsiteX3" fmla="*/ 0 w 1792971"/>
              <a:gd name="connsiteY3" fmla="*/ 1825353 h 1825353"/>
              <a:gd name="connsiteX4" fmla="*/ 38100 w 1792971"/>
              <a:gd name="connsiteY4" fmla="*/ 0 h 1825353"/>
              <a:gd name="connsiteX0" fmla="*/ 38100 w 1812021"/>
              <a:gd name="connsiteY0" fmla="*/ 1035050 h 2860403"/>
              <a:gd name="connsiteX1" fmla="*/ 1812021 w 1812021"/>
              <a:gd name="connsiteY1" fmla="*/ 0 h 2860403"/>
              <a:gd name="connsiteX2" fmla="*/ 1792971 w 1812021"/>
              <a:gd name="connsiteY2" fmla="*/ 2257153 h 2860403"/>
              <a:gd name="connsiteX3" fmla="*/ 0 w 1812021"/>
              <a:gd name="connsiteY3" fmla="*/ 2860403 h 2860403"/>
              <a:gd name="connsiteX4" fmla="*/ 38100 w 1812021"/>
              <a:gd name="connsiteY4" fmla="*/ 1035050 h 2860403"/>
              <a:gd name="connsiteX0" fmla="*/ 101600 w 1812021"/>
              <a:gd name="connsiteY0" fmla="*/ 1092200 h 2860403"/>
              <a:gd name="connsiteX1" fmla="*/ 1812021 w 1812021"/>
              <a:gd name="connsiteY1" fmla="*/ 0 h 2860403"/>
              <a:gd name="connsiteX2" fmla="*/ 1792971 w 1812021"/>
              <a:gd name="connsiteY2" fmla="*/ 2257153 h 2860403"/>
              <a:gd name="connsiteX3" fmla="*/ 0 w 1812021"/>
              <a:gd name="connsiteY3" fmla="*/ 2860403 h 2860403"/>
              <a:gd name="connsiteX4" fmla="*/ 101600 w 1812021"/>
              <a:gd name="connsiteY4" fmla="*/ 1092200 h 2860403"/>
              <a:gd name="connsiteX0" fmla="*/ 76200 w 1812021"/>
              <a:gd name="connsiteY0" fmla="*/ 1054100 h 2860403"/>
              <a:gd name="connsiteX1" fmla="*/ 1812021 w 1812021"/>
              <a:gd name="connsiteY1" fmla="*/ 0 h 2860403"/>
              <a:gd name="connsiteX2" fmla="*/ 1792971 w 1812021"/>
              <a:gd name="connsiteY2" fmla="*/ 2257153 h 2860403"/>
              <a:gd name="connsiteX3" fmla="*/ 0 w 1812021"/>
              <a:gd name="connsiteY3" fmla="*/ 2860403 h 2860403"/>
              <a:gd name="connsiteX4" fmla="*/ 76200 w 1812021"/>
              <a:gd name="connsiteY4" fmla="*/ 1054100 h 2860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2021" h="2860403">
                <a:moveTo>
                  <a:pt x="76200" y="1054100"/>
                </a:moveTo>
                <a:lnTo>
                  <a:pt x="1812021" y="0"/>
                </a:lnTo>
                <a:lnTo>
                  <a:pt x="1792971" y="2257153"/>
                </a:lnTo>
                <a:lnTo>
                  <a:pt x="0" y="2860403"/>
                </a:lnTo>
                <a:lnTo>
                  <a:pt x="76200" y="1054100"/>
                </a:lnTo>
                <a:close/>
              </a:path>
            </a:pathLst>
          </a:custGeom>
          <a:pattFill prst="shingle">
            <a:fgClr>
              <a:srgbClr val="7030A0"/>
            </a:fgClr>
            <a:bgClr>
              <a:schemeClr val="bg1"/>
            </a:bgClr>
          </a:pattFill>
          <a:effectLst/>
        </p:spPr>
        <p:txBody>
          <a:bodyPr wrap="square">
            <a:noAutofit/>
          </a:bodyPr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736014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FE2EA3-4122-CBBE-A7F1-D303C8AB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FF88815-F101-740D-B2EA-450058176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1FCDAC2-73F3-A568-F6DF-766E981CF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99FD563-B15E-355A-FF58-7D67F1DE2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15083CE-CC42-F180-9920-E68D8E14F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25204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19ABC4C7-6690-4C56-8754-4F01F18D4B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7999"/>
          </a:xfrm>
          <a:prstGeom prst="rect">
            <a:avLst/>
          </a:pr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4312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5">
    <p:bg>
      <p:bgPr>
        <a:gradFill>
          <a:gsLst>
            <a:gs pos="1000">
              <a:srgbClr val="2A4982"/>
            </a:gs>
            <a:gs pos="42000">
              <a:srgbClr val="345DA6"/>
            </a:gs>
            <a:gs pos="100000">
              <a:srgbClr val="223C6A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7EB7EF48-67E9-486E-86D6-135434F93D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997700" cy="6858000"/>
          </a:xfrm>
          <a:custGeom>
            <a:avLst/>
            <a:gdLst>
              <a:gd name="connsiteX0" fmla="*/ 0 w 3773714"/>
              <a:gd name="connsiteY0" fmla="*/ 0 h 2294223"/>
              <a:gd name="connsiteX1" fmla="*/ 3773714 w 3773714"/>
              <a:gd name="connsiteY1" fmla="*/ 0 h 2294223"/>
              <a:gd name="connsiteX2" fmla="*/ 3773714 w 3773714"/>
              <a:gd name="connsiteY2" fmla="*/ 2294223 h 2294223"/>
              <a:gd name="connsiteX3" fmla="*/ 0 w 3773714"/>
              <a:gd name="connsiteY3" fmla="*/ 2294223 h 2294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3714" h="2294223">
                <a:moveTo>
                  <a:pt x="0" y="0"/>
                </a:moveTo>
                <a:lnTo>
                  <a:pt x="3773714" y="0"/>
                </a:lnTo>
                <a:lnTo>
                  <a:pt x="3773714" y="2294223"/>
                </a:lnTo>
                <a:lnTo>
                  <a:pt x="0" y="2294223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0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FF0471-585D-0C53-F373-C08997FCC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D58FB0A-0360-53C3-B847-12403AD75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DFB37ED-2274-8295-35DC-B4D62076E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42901A7-6791-B898-A5CA-760113906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5D81229-30AE-0CEE-5418-4E669DB7B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02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CA35A6-E3AF-B080-C49B-605E56504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DC6FDF-D16C-5761-48D3-DAD00914F2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79921C2-0D54-A338-E452-933B20E6B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510941A-07FD-D60F-40EF-B23CF52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21E878A-3BA1-D462-8ABA-F12CE224A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0AD6482-D9F6-5451-D101-A8B6A1A62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5934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E81EA0-C8C2-E54F-3ECC-4F42B5059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830CDBA-CB37-E30E-F7A9-4B439F355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C9768B3-634C-351F-94EC-CCFB16FA19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0759ACA-31BE-2CE9-7431-DBA643DCB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C489A5D6-846C-3A29-12C4-7994C9BD45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59734001-85BB-983D-F6FE-2579BE24A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DA9D28D-4EED-5913-D442-20F0BEDBD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BFFF2B3-A2A0-C463-86C2-9FA57EAE1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870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2EE1FB-F0AA-4367-4135-DF5D8AF7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92829C3-17D3-1E07-A857-EA6CE368C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BE75D67-E3FE-4152-99EE-5369171E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82717CB-9331-7BB9-CE4F-AADDF7CD7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1102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583B95DD-A4AA-DA55-8DD6-9175E8819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D3ED86F-F3C4-1E00-ABD7-C474E9359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AA7CA9B-C1E7-88E4-95E5-EF4BA150C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3987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75A2C00D-B4DD-9960-6398-928B808F34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45689" y="0"/>
            <a:ext cx="3646311" cy="6858000"/>
          </a:xfrm>
          <a:custGeom>
            <a:avLst/>
            <a:gdLst>
              <a:gd name="connsiteX0" fmla="*/ 0 w 3646311"/>
              <a:gd name="connsiteY0" fmla="*/ 0 h 6858000"/>
              <a:gd name="connsiteX1" fmla="*/ 3646311 w 3646311"/>
              <a:gd name="connsiteY1" fmla="*/ 0 h 6858000"/>
              <a:gd name="connsiteX2" fmla="*/ 3646311 w 3646311"/>
              <a:gd name="connsiteY2" fmla="*/ 6858000 h 6858000"/>
              <a:gd name="connsiteX3" fmla="*/ 0 w 364631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6311" h="6858000">
                <a:moveTo>
                  <a:pt x="0" y="0"/>
                </a:moveTo>
                <a:lnTo>
                  <a:pt x="3646311" y="0"/>
                </a:lnTo>
                <a:lnTo>
                  <a:pt x="364631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583B95DD-A4AA-DA55-8DD6-9175E8819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D3ED86F-F3C4-1E00-ABD7-C474E9359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AA7CA9B-C1E7-88E4-95E5-EF4BA150C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2418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94FA889D-1AA8-5BC1-C942-7861179E0E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772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8013818-F15F-61ED-5984-7941FC7CC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12B20A9-F579-8E9F-3710-0B60503B6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07C1BF6-738B-E261-18E8-82B9CF933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85667-BDA6-4CA0-815A-240927A2895E}" type="datetimeFigureOut">
              <a:rPr lang="en-CA" smtClean="0"/>
              <a:t>2023-10-16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0D32A40-B171-16F2-6580-7978DF0BD3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2DC5C3D-AF5E-ED41-0B0E-B1EC1EDF2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6397E-F8BC-4508-A1E1-19781CFD64F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1627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89" r:id="rId7"/>
    <p:sldLayoutId id="2147483679" r:id="rId8"/>
    <p:sldLayoutId id="2147483688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91" r:id="rId18"/>
    <p:sldLayoutId id="2147483692" r:id="rId19"/>
    <p:sldLayoutId id="2147483694" r:id="rId20"/>
    <p:sldLayoutId id="2147483696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lee-Saleem/team-6-project-4/blob/main/credit_card_transactions%20xhulio.twbx" TargetMode="Externa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nurag629/credit-card-fraud-transaction-data/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users/Elee-Saleem/projects/2/views/1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svg"/><Relationship Id="rId5" Type="http://schemas.openxmlformats.org/officeDocument/2006/relationships/image" Target="../media/image5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www.kaggle.com/datasets/anurag629/credit-card-fraud-transaction-data/" TargetMode="Externa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xmlns="" id="{F30D989A-8A6A-934C-9EE1-A4BC7DC03406}"/>
              </a:ext>
            </a:extLst>
          </p:cNvPr>
          <p:cNvSpPr/>
          <p:nvPr/>
        </p:nvSpPr>
        <p:spPr>
          <a:xfrm rot="1769721">
            <a:off x="-123448" y="-2030554"/>
            <a:ext cx="6875087" cy="5978530"/>
          </a:xfrm>
          <a:custGeom>
            <a:avLst/>
            <a:gdLst>
              <a:gd name="connsiteX0" fmla="*/ 5956676 w 6065997"/>
              <a:gd name="connsiteY0" fmla="*/ 0 h 5046179"/>
              <a:gd name="connsiteX1" fmla="*/ 6002995 w 6065997"/>
              <a:gd name="connsiteY1" fmla="*/ 31230 h 5046179"/>
              <a:gd name="connsiteX2" fmla="*/ 6065997 w 6065997"/>
              <a:gd name="connsiteY2" fmla="*/ 183330 h 5046179"/>
              <a:gd name="connsiteX3" fmla="*/ 6065997 w 6065997"/>
              <a:gd name="connsiteY3" fmla="*/ 4831077 h 5046179"/>
              <a:gd name="connsiteX4" fmla="*/ 5850895 w 6065997"/>
              <a:gd name="connsiteY4" fmla="*/ 5046179 h 5046179"/>
              <a:gd name="connsiteX5" fmla="*/ 948447 w 6065997"/>
              <a:gd name="connsiteY5" fmla="*/ 5046179 h 5046179"/>
              <a:gd name="connsiteX6" fmla="*/ 0 w 6065997"/>
              <a:gd name="connsiteY6" fmla="*/ 3369487 h 5046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5997" h="5046179">
                <a:moveTo>
                  <a:pt x="5956676" y="0"/>
                </a:moveTo>
                <a:lnTo>
                  <a:pt x="6002995" y="31230"/>
                </a:lnTo>
                <a:cubicBezTo>
                  <a:pt x="6041921" y="70156"/>
                  <a:pt x="6065997" y="123931"/>
                  <a:pt x="6065997" y="183330"/>
                </a:cubicBezTo>
                <a:lnTo>
                  <a:pt x="6065997" y="4831077"/>
                </a:lnTo>
                <a:cubicBezTo>
                  <a:pt x="6065997" y="4949875"/>
                  <a:pt x="5969693" y="5046179"/>
                  <a:pt x="5850895" y="5046179"/>
                </a:cubicBezTo>
                <a:lnTo>
                  <a:pt x="948447" y="5046179"/>
                </a:lnTo>
                <a:lnTo>
                  <a:pt x="0" y="33694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409873" dist="38100" dir="2700000" algn="tl" rotWithShape="0">
              <a:schemeClr val="bg1">
                <a:lumMod val="65000"/>
                <a:alpha val="35352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xmlns="" id="{77B63E0F-F00D-DA47-B46B-6B7105F5F1AD}"/>
              </a:ext>
            </a:extLst>
          </p:cNvPr>
          <p:cNvSpPr/>
          <p:nvPr/>
        </p:nvSpPr>
        <p:spPr>
          <a:xfrm rot="1883345">
            <a:off x="-1295718" y="4293918"/>
            <a:ext cx="5678082" cy="3256930"/>
          </a:xfrm>
          <a:custGeom>
            <a:avLst/>
            <a:gdLst>
              <a:gd name="connsiteX0" fmla="*/ 0 w 6366922"/>
              <a:gd name="connsiteY0" fmla="*/ 0 h 3652046"/>
              <a:gd name="connsiteX1" fmla="*/ 6099627 w 6366922"/>
              <a:gd name="connsiteY1" fmla="*/ 0 h 3652046"/>
              <a:gd name="connsiteX2" fmla="*/ 6366922 w 6366922"/>
              <a:gd name="connsiteY2" fmla="*/ 267295 h 3652046"/>
              <a:gd name="connsiteX3" fmla="*/ 6366922 w 6366922"/>
              <a:gd name="connsiteY3" fmla="*/ 1193450 h 3652046"/>
              <a:gd name="connsiteX4" fmla="*/ 2108509 w 6366922"/>
              <a:gd name="connsiteY4" fmla="*/ 3652046 h 365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922" h="3652046">
                <a:moveTo>
                  <a:pt x="0" y="0"/>
                </a:moveTo>
                <a:lnTo>
                  <a:pt x="6099627" y="0"/>
                </a:lnTo>
                <a:cubicBezTo>
                  <a:pt x="6247250" y="0"/>
                  <a:pt x="6366922" y="119672"/>
                  <a:pt x="6366922" y="267295"/>
                </a:cubicBezTo>
                <a:lnTo>
                  <a:pt x="6366922" y="1193450"/>
                </a:lnTo>
                <a:lnTo>
                  <a:pt x="2108509" y="3652046"/>
                </a:lnTo>
                <a:close/>
              </a:path>
            </a:pathLst>
          </a:custGeom>
          <a:solidFill>
            <a:srgbClr val="29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xmlns="" id="{A31A7075-5716-D84F-87F6-AFA3678E54E3}"/>
              </a:ext>
            </a:extLst>
          </p:cNvPr>
          <p:cNvSpPr/>
          <p:nvPr/>
        </p:nvSpPr>
        <p:spPr>
          <a:xfrm rot="1910464">
            <a:off x="-1241133" y="4596467"/>
            <a:ext cx="5198960" cy="2982107"/>
          </a:xfrm>
          <a:custGeom>
            <a:avLst/>
            <a:gdLst>
              <a:gd name="connsiteX0" fmla="*/ 0 w 6366922"/>
              <a:gd name="connsiteY0" fmla="*/ 0 h 3652046"/>
              <a:gd name="connsiteX1" fmla="*/ 6099627 w 6366922"/>
              <a:gd name="connsiteY1" fmla="*/ 0 h 3652046"/>
              <a:gd name="connsiteX2" fmla="*/ 6366922 w 6366922"/>
              <a:gd name="connsiteY2" fmla="*/ 267295 h 3652046"/>
              <a:gd name="connsiteX3" fmla="*/ 6366922 w 6366922"/>
              <a:gd name="connsiteY3" fmla="*/ 1193450 h 3652046"/>
              <a:gd name="connsiteX4" fmla="*/ 2108509 w 6366922"/>
              <a:gd name="connsiteY4" fmla="*/ 3652046 h 365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922" h="3652046">
                <a:moveTo>
                  <a:pt x="0" y="0"/>
                </a:moveTo>
                <a:lnTo>
                  <a:pt x="6099627" y="0"/>
                </a:lnTo>
                <a:cubicBezTo>
                  <a:pt x="6247250" y="0"/>
                  <a:pt x="6366922" y="119672"/>
                  <a:pt x="6366922" y="267295"/>
                </a:cubicBezTo>
                <a:lnTo>
                  <a:pt x="6366922" y="1193450"/>
                </a:lnTo>
                <a:lnTo>
                  <a:pt x="2108509" y="36520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xmlns="" id="{0D208EE6-8982-6B42-B21F-345EF67F8964}"/>
              </a:ext>
            </a:extLst>
          </p:cNvPr>
          <p:cNvSpPr/>
          <p:nvPr/>
        </p:nvSpPr>
        <p:spPr>
          <a:xfrm>
            <a:off x="11327443" y="-100350"/>
            <a:ext cx="576716" cy="718486"/>
          </a:xfrm>
          <a:custGeom>
            <a:avLst/>
            <a:gdLst>
              <a:gd name="connsiteX0" fmla="*/ 739403 w 774994"/>
              <a:gd name="connsiteY0" fmla="*/ 894324 h 965506"/>
              <a:gd name="connsiteX1" fmla="*/ 774994 w 774994"/>
              <a:gd name="connsiteY1" fmla="*/ 929915 h 965506"/>
              <a:gd name="connsiteX2" fmla="*/ 739403 w 774994"/>
              <a:gd name="connsiteY2" fmla="*/ 965506 h 965506"/>
              <a:gd name="connsiteX3" fmla="*/ 703812 w 774994"/>
              <a:gd name="connsiteY3" fmla="*/ 929915 h 965506"/>
              <a:gd name="connsiteX4" fmla="*/ 739403 w 774994"/>
              <a:gd name="connsiteY4" fmla="*/ 894324 h 965506"/>
              <a:gd name="connsiteX5" fmla="*/ 563450 w 774994"/>
              <a:gd name="connsiteY5" fmla="*/ 894324 h 965506"/>
              <a:gd name="connsiteX6" fmla="*/ 599041 w 774994"/>
              <a:gd name="connsiteY6" fmla="*/ 929915 h 965506"/>
              <a:gd name="connsiteX7" fmla="*/ 563450 w 774994"/>
              <a:gd name="connsiteY7" fmla="*/ 965506 h 965506"/>
              <a:gd name="connsiteX8" fmla="*/ 527859 w 774994"/>
              <a:gd name="connsiteY8" fmla="*/ 929915 h 965506"/>
              <a:gd name="connsiteX9" fmla="*/ 563450 w 774994"/>
              <a:gd name="connsiteY9" fmla="*/ 894324 h 965506"/>
              <a:gd name="connsiteX10" fmla="*/ 387497 w 774994"/>
              <a:gd name="connsiteY10" fmla="*/ 894324 h 965506"/>
              <a:gd name="connsiteX11" fmla="*/ 423088 w 774994"/>
              <a:gd name="connsiteY11" fmla="*/ 929915 h 965506"/>
              <a:gd name="connsiteX12" fmla="*/ 387497 w 774994"/>
              <a:gd name="connsiteY12" fmla="*/ 965506 h 965506"/>
              <a:gd name="connsiteX13" fmla="*/ 351906 w 774994"/>
              <a:gd name="connsiteY13" fmla="*/ 929915 h 965506"/>
              <a:gd name="connsiteX14" fmla="*/ 387497 w 774994"/>
              <a:gd name="connsiteY14" fmla="*/ 894324 h 965506"/>
              <a:gd name="connsiteX15" fmla="*/ 211544 w 774994"/>
              <a:gd name="connsiteY15" fmla="*/ 894324 h 965506"/>
              <a:gd name="connsiteX16" fmla="*/ 247135 w 774994"/>
              <a:gd name="connsiteY16" fmla="*/ 929915 h 965506"/>
              <a:gd name="connsiteX17" fmla="*/ 211544 w 774994"/>
              <a:gd name="connsiteY17" fmla="*/ 965506 h 965506"/>
              <a:gd name="connsiteX18" fmla="*/ 175953 w 774994"/>
              <a:gd name="connsiteY18" fmla="*/ 929915 h 965506"/>
              <a:gd name="connsiteX19" fmla="*/ 211544 w 774994"/>
              <a:gd name="connsiteY19" fmla="*/ 894324 h 965506"/>
              <a:gd name="connsiteX20" fmla="*/ 35591 w 774994"/>
              <a:gd name="connsiteY20" fmla="*/ 894324 h 965506"/>
              <a:gd name="connsiteX21" fmla="*/ 71182 w 774994"/>
              <a:gd name="connsiteY21" fmla="*/ 929915 h 965506"/>
              <a:gd name="connsiteX22" fmla="*/ 35591 w 774994"/>
              <a:gd name="connsiteY22" fmla="*/ 965506 h 965506"/>
              <a:gd name="connsiteX23" fmla="*/ 0 w 774994"/>
              <a:gd name="connsiteY23" fmla="*/ 929915 h 965506"/>
              <a:gd name="connsiteX24" fmla="*/ 35591 w 774994"/>
              <a:gd name="connsiteY24" fmla="*/ 894324 h 965506"/>
              <a:gd name="connsiteX25" fmla="*/ 739403 w 774994"/>
              <a:gd name="connsiteY25" fmla="*/ 670743 h 965506"/>
              <a:gd name="connsiteX26" fmla="*/ 774994 w 774994"/>
              <a:gd name="connsiteY26" fmla="*/ 706334 h 965506"/>
              <a:gd name="connsiteX27" fmla="*/ 739403 w 774994"/>
              <a:gd name="connsiteY27" fmla="*/ 741925 h 965506"/>
              <a:gd name="connsiteX28" fmla="*/ 703812 w 774994"/>
              <a:gd name="connsiteY28" fmla="*/ 706334 h 965506"/>
              <a:gd name="connsiteX29" fmla="*/ 739403 w 774994"/>
              <a:gd name="connsiteY29" fmla="*/ 670743 h 965506"/>
              <a:gd name="connsiteX30" fmla="*/ 563450 w 774994"/>
              <a:gd name="connsiteY30" fmla="*/ 670743 h 965506"/>
              <a:gd name="connsiteX31" fmla="*/ 599041 w 774994"/>
              <a:gd name="connsiteY31" fmla="*/ 706334 h 965506"/>
              <a:gd name="connsiteX32" fmla="*/ 563450 w 774994"/>
              <a:gd name="connsiteY32" fmla="*/ 741925 h 965506"/>
              <a:gd name="connsiteX33" fmla="*/ 527859 w 774994"/>
              <a:gd name="connsiteY33" fmla="*/ 706334 h 965506"/>
              <a:gd name="connsiteX34" fmla="*/ 563450 w 774994"/>
              <a:gd name="connsiteY34" fmla="*/ 670743 h 965506"/>
              <a:gd name="connsiteX35" fmla="*/ 387497 w 774994"/>
              <a:gd name="connsiteY35" fmla="*/ 670743 h 965506"/>
              <a:gd name="connsiteX36" fmla="*/ 423088 w 774994"/>
              <a:gd name="connsiteY36" fmla="*/ 706334 h 965506"/>
              <a:gd name="connsiteX37" fmla="*/ 387497 w 774994"/>
              <a:gd name="connsiteY37" fmla="*/ 741925 h 965506"/>
              <a:gd name="connsiteX38" fmla="*/ 351906 w 774994"/>
              <a:gd name="connsiteY38" fmla="*/ 706334 h 965506"/>
              <a:gd name="connsiteX39" fmla="*/ 387497 w 774994"/>
              <a:gd name="connsiteY39" fmla="*/ 670743 h 965506"/>
              <a:gd name="connsiteX40" fmla="*/ 211544 w 774994"/>
              <a:gd name="connsiteY40" fmla="*/ 670743 h 965506"/>
              <a:gd name="connsiteX41" fmla="*/ 247135 w 774994"/>
              <a:gd name="connsiteY41" fmla="*/ 706334 h 965506"/>
              <a:gd name="connsiteX42" fmla="*/ 211544 w 774994"/>
              <a:gd name="connsiteY42" fmla="*/ 741925 h 965506"/>
              <a:gd name="connsiteX43" fmla="*/ 175953 w 774994"/>
              <a:gd name="connsiteY43" fmla="*/ 706334 h 965506"/>
              <a:gd name="connsiteX44" fmla="*/ 211544 w 774994"/>
              <a:gd name="connsiteY44" fmla="*/ 670743 h 965506"/>
              <a:gd name="connsiteX45" fmla="*/ 35591 w 774994"/>
              <a:gd name="connsiteY45" fmla="*/ 670743 h 965506"/>
              <a:gd name="connsiteX46" fmla="*/ 71182 w 774994"/>
              <a:gd name="connsiteY46" fmla="*/ 706334 h 965506"/>
              <a:gd name="connsiteX47" fmla="*/ 35591 w 774994"/>
              <a:gd name="connsiteY47" fmla="*/ 741925 h 965506"/>
              <a:gd name="connsiteX48" fmla="*/ 0 w 774994"/>
              <a:gd name="connsiteY48" fmla="*/ 706334 h 965506"/>
              <a:gd name="connsiteX49" fmla="*/ 35591 w 774994"/>
              <a:gd name="connsiteY49" fmla="*/ 670743 h 965506"/>
              <a:gd name="connsiteX50" fmla="*/ 739403 w 774994"/>
              <a:gd name="connsiteY50" fmla="*/ 447162 h 965506"/>
              <a:gd name="connsiteX51" fmla="*/ 774994 w 774994"/>
              <a:gd name="connsiteY51" fmla="*/ 482753 h 965506"/>
              <a:gd name="connsiteX52" fmla="*/ 739403 w 774994"/>
              <a:gd name="connsiteY52" fmla="*/ 518344 h 965506"/>
              <a:gd name="connsiteX53" fmla="*/ 703812 w 774994"/>
              <a:gd name="connsiteY53" fmla="*/ 482753 h 965506"/>
              <a:gd name="connsiteX54" fmla="*/ 739403 w 774994"/>
              <a:gd name="connsiteY54" fmla="*/ 447162 h 965506"/>
              <a:gd name="connsiteX55" fmla="*/ 563450 w 774994"/>
              <a:gd name="connsiteY55" fmla="*/ 447162 h 965506"/>
              <a:gd name="connsiteX56" fmla="*/ 599041 w 774994"/>
              <a:gd name="connsiteY56" fmla="*/ 482753 h 965506"/>
              <a:gd name="connsiteX57" fmla="*/ 563450 w 774994"/>
              <a:gd name="connsiteY57" fmla="*/ 518344 h 965506"/>
              <a:gd name="connsiteX58" fmla="*/ 527859 w 774994"/>
              <a:gd name="connsiteY58" fmla="*/ 482753 h 965506"/>
              <a:gd name="connsiteX59" fmla="*/ 563450 w 774994"/>
              <a:gd name="connsiteY59" fmla="*/ 447162 h 965506"/>
              <a:gd name="connsiteX60" fmla="*/ 387497 w 774994"/>
              <a:gd name="connsiteY60" fmla="*/ 447162 h 965506"/>
              <a:gd name="connsiteX61" fmla="*/ 423088 w 774994"/>
              <a:gd name="connsiteY61" fmla="*/ 482753 h 965506"/>
              <a:gd name="connsiteX62" fmla="*/ 387497 w 774994"/>
              <a:gd name="connsiteY62" fmla="*/ 518344 h 965506"/>
              <a:gd name="connsiteX63" fmla="*/ 351906 w 774994"/>
              <a:gd name="connsiteY63" fmla="*/ 482753 h 965506"/>
              <a:gd name="connsiteX64" fmla="*/ 387497 w 774994"/>
              <a:gd name="connsiteY64" fmla="*/ 447162 h 965506"/>
              <a:gd name="connsiteX65" fmla="*/ 211544 w 774994"/>
              <a:gd name="connsiteY65" fmla="*/ 447162 h 965506"/>
              <a:gd name="connsiteX66" fmla="*/ 247135 w 774994"/>
              <a:gd name="connsiteY66" fmla="*/ 482753 h 965506"/>
              <a:gd name="connsiteX67" fmla="*/ 211544 w 774994"/>
              <a:gd name="connsiteY67" fmla="*/ 518344 h 965506"/>
              <a:gd name="connsiteX68" fmla="*/ 175953 w 774994"/>
              <a:gd name="connsiteY68" fmla="*/ 482753 h 965506"/>
              <a:gd name="connsiteX69" fmla="*/ 211544 w 774994"/>
              <a:gd name="connsiteY69" fmla="*/ 447162 h 965506"/>
              <a:gd name="connsiteX70" fmla="*/ 35591 w 774994"/>
              <a:gd name="connsiteY70" fmla="*/ 447162 h 965506"/>
              <a:gd name="connsiteX71" fmla="*/ 71182 w 774994"/>
              <a:gd name="connsiteY71" fmla="*/ 482753 h 965506"/>
              <a:gd name="connsiteX72" fmla="*/ 35591 w 774994"/>
              <a:gd name="connsiteY72" fmla="*/ 518344 h 965506"/>
              <a:gd name="connsiteX73" fmla="*/ 0 w 774994"/>
              <a:gd name="connsiteY73" fmla="*/ 482753 h 965506"/>
              <a:gd name="connsiteX74" fmla="*/ 35591 w 774994"/>
              <a:gd name="connsiteY74" fmla="*/ 447162 h 965506"/>
              <a:gd name="connsiteX75" fmla="*/ 739403 w 774994"/>
              <a:gd name="connsiteY75" fmla="*/ 223581 h 965506"/>
              <a:gd name="connsiteX76" fmla="*/ 774994 w 774994"/>
              <a:gd name="connsiteY76" fmla="*/ 259172 h 965506"/>
              <a:gd name="connsiteX77" fmla="*/ 739403 w 774994"/>
              <a:gd name="connsiteY77" fmla="*/ 294763 h 965506"/>
              <a:gd name="connsiteX78" fmla="*/ 703812 w 774994"/>
              <a:gd name="connsiteY78" fmla="*/ 259172 h 965506"/>
              <a:gd name="connsiteX79" fmla="*/ 739403 w 774994"/>
              <a:gd name="connsiteY79" fmla="*/ 223581 h 965506"/>
              <a:gd name="connsiteX80" fmla="*/ 563450 w 774994"/>
              <a:gd name="connsiteY80" fmla="*/ 223581 h 965506"/>
              <a:gd name="connsiteX81" fmla="*/ 599041 w 774994"/>
              <a:gd name="connsiteY81" fmla="*/ 259172 h 965506"/>
              <a:gd name="connsiteX82" fmla="*/ 563450 w 774994"/>
              <a:gd name="connsiteY82" fmla="*/ 294763 h 965506"/>
              <a:gd name="connsiteX83" fmla="*/ 527859 w 774994"/>
              <a:gd name="connsiteY83" fmla="*/ 259172 h 965506"/>
              <a:gd name="connsiteX84" fmla="*/ 563450 w 774994"/>
              <a:gd name="connsiteY84" fmla="*/ 223581 h 965506"/>
              <a:gd name="connsiteX85" fmla="*/ 387497 w 774994"/>
              <a:gd name="connsiteY85" fmla="*/ 223581 h 965506"/>
              <a:gd name="connsiteX86" fmla="*/ 423088 w 774994"/>
              <a:gd name="connsiteY86" fmla="*/ 259172 h 965506"/>
              <a:gd name="connsiteX87" fmla="*/ 387497 w 774994"/>
              <a:gd name="connsiteY87" fmla="*/ 294763 h 965506"/>
              <a:gd name="connsiteX88" fmla="*/ 351906 w 774994"/>
              <a:gd name="connsiteY88" fmla="*/ 259172 h 965506"/>
              <a:gd name="connsiteX89" fmla="*/ 387497 w 774994"/>
              <a:gd name="connsiteY89" fmla="*/ 223581 h 965506"/>
              <a:gd name="connsiteX90" fmla="*/ 211544 w 774994"/>
              <a:gd name="connsiteY90" fmla="*/ 223581 h 965506"/>
              <a:gd name="connsiteX91" fmla="*/ 247135 w 774994"/>
              <a:gd name="connsiteY91" fmla="*/ 259172 h 965506"/>
              <a:gd name="connsiteX92" fmla="*/ 211544 w 774994"/>
              <a:gd name="connsiteY92" fmla="*/ 294763 h 965506"/>
              <a:gd name="connsiteX93" fmla="*/ 175953 w 774994"/>
              <a:gd name="connsiteY93" fmla="*/ 259172 h 965506"/>
              <a:gd name="connsiteX94" fmla="*/ 211544 w 774994"/>
              <a:gd name="connsiteY94" fmla="*/ 223581 h 965506"/>
              <a:gd name="connsiteX95" fmla="*/ 35591 w 774994"/>
              <a:gd name="connsiteY95" fmla="*/ 223581 h 965506"/>
              <a:gd name="connsiteX96" fmla="*/ 71182 w 774994"/>
              <a:gd name="connsiteY96" fmla="*/ 259172 h 965506"/>
              <a:gd name="connsiteX97" fmla="*/ 35591 w 774994"/>
              <a:gd name="connsiteY97" fmla="*/ 294763 h 965506"/>
              <a:gd name="connsiteX98" fmla="*/ 0 w 774994"/>
              <a:gd name="connsiteY98" fmla="*/ 259172 h 965506"/>
              <a:gd name="connsiteX99" fmla="*/ 35591 w 774994"/>
              <a:gd name="connsiteY99" fmla="*/ 223581 h 965506"/>
              <a:gd name="connsiteX100" fmla="*/ 739403 w 774994"/>
              <a:gd name="connsiteY100" fmla="*/ 0 h 965506"/>
              <a:gd name="connsiteX101" fmla="*/ 774994 w 774994"/>
              <a:gd name="connsiteY101" fmla="*/ 35591 h 965506"/>
              <a:gd name="connsiteX102" fmla="*/ 739403 w 774994"/>
              <a:gd name="connsiteY102" fmla="*/ 71182 h 965506"/>
              <a:gd name="connsiteX103" fmla="*/ 703812 w 774994"/>
              <a:gd name="connsiteY103" fmla="*/ 35591 h 965506"/>
              <a:gd name="connsiteX104" fmla="*/ 739403 w 774994"/>
              <a:gd name="connsiteY104" fmla="*/ 0 h 965506"/>
              <a:gd name="connsiteX105" fmla="*/ 563450 w 774994"/>
              <a:gd name="connsiteY105" fmla="*/ 0 h 965506"/>
              <a:gd name="connsiteX106" fmla="*/ 599041 w 774994"/>
              <a:gd name="connsiteY106" fmla="*/ 35591 h 965506"/>
              <a:gd name="connsiteX107" fmla="*/ 563450 w 774994"/>
              <a:gd name="connsiteY107" fmla="*/ 71182 h 965506"/>
              <a:gd name="connsiteX108" fmla="*/ 527859 w 774994"/>
              <a:gd name="connsiteY108" fmla="*/ 35591 h 965506"/>
              <a:gd name="connsiteX109" fmla="*/ 563450 w 774994"/>
              <a:gd name="connsiteY109" fmla="*/ 0 h 965506"/>
              <a:gd name="connsiteX110" fmla="*/ 387497 w 774994"/>
              <a:gd name="connsiteY110" fmla="*/ 0 h 965506"/>
              <a:gd name="connsiteX111" fmla="*/ 423088 w 774994"/>
              <a:gd name="connsiteY111" fmla="*/ 35591 h 965506"/>
              <a:gd name="connsiteX112" fmla="*/ 387497 w 774994"/>
              <a:gd name="connsiteY112" fmla="*/ 71182 h 965506"/>
              <a:gd name="connsiteX113" fmla="*/ 351906 w 774994"/>
              <a:gd name="connsiteY113" fmla="*/ 35591 h 965506"/>
              <a:gd name="connsiteX114" fmla="*/ 387497 w 774994"/>
              <a:gd name="connsiteY114" fmla="*/ 0 h 965506"/>
              <a:gd name="connsiteX115" fmla="*/ 211544 w 774994"/>
              <a:gd name="connsiteY115" fmla="*/ 0 h 965506"/>
              <a:gd name="connsiteX116" fmla="*/ 247135 w 774994"/>
              <a:gd name="connsiteY116" fmla="*/ 35591 h 965506"/>
              <a:gd name="connsiteX117" fmla="*/ 211544 w 774994"/>
              <a:gd name="connsiteY117" fmla="*/ 71182 h 965506"/>
              <a:gd name="connsiteX118" fmla="*/ 175953 w 774994"/>
              <a:gd name="connsiteY118" fmla="*/ 35591 h 965506"/>
              <a:gd name="connsiteX119" fmla="*/ 211544 w 774994"/>
              <a:gd name="connsiteY119" fmla="*/ 0 h 965506"/>
              <a:gd name="connsiteX120" fmla="*/ 35591 w 774994"/>
              <a:gd name="connsiteY120" fmla="*/ 0 h 965506"/>
              <a:gd name="connsiteX121" fmla="*/ 71182 w 774994"/>
              <a:gd name="connsiteY121" fmla="*/ 35591 h 965506"/>
              <a:gd name="connsiteX122" fmla="*/ 35591 w 774994"/>
              <a:gd name="connsiteY122" fmla="*/ 71182 h 965506"/>
              <a:gd name="connsiteX123" fmla="*/ 0 w 774994"/>
              <a:gd name="connsiteY123" fmla="*/ 35591 h 965506"/>
              <a:gd name="connsiteX124" fmla="*/ 35591 w 774994"/>
              <a:gd name="connsiteY124" fmla="*/ 0 h 965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774994" h="965506">
                <a:moveTo>
                  <a:pt x="739403" y="894324"/>
                </a:moveTo>
                <a:cubicBezTo>
                  <a:pt x="759059" y="894324"/>
                  <a:pt x="774994" y="910259"/>
                  <a:pt x="774994" y="929915"/>
                </a:cubicBezTo>
                <a:cubicBezTo>
                  <a:pt x="774994" y="949571"/>
                  <a:pt x="759059" y="965506"/>
                  <a:pt x="739403" y="965506"/>
                </a:cubicBezTo>
                <a:cubicBezTo>
                  <a:pt x="719747" y="965506"/>
                  <a:pt x="703812" y="949571"/>
                  <a:pt x="703812" y="929915"/>
                </a:cubicBezTo>
                <a:cubicBezTo>
                  <a:pt x="703812" y="910259"/>
                  <a:pt x="719747" y="894324"/>
                  <a:pt x="739403" y="894324"/>
                </a:cubicBezTo>
                <a:close/>
                <a:moveTo>
                  <a:pt x="563450" y="894324"/>
                </a:moveTo>
                <a:cubicBezTo>
                  <a:pt x="583106" y="894324"/>
                  <a:pt x="599041" y="910259"/>
                  <a:pt x="599041" y="929915"/>
                </a:cubicBezTo>
                <a:cubicBezTo>
                  <a:pt x="599041" y="949571"/>
                  <a:pt x="583106" y="965506"/>
                  <a:pt x="563450" y="965506"/>
                </a:cubicBezTo>
                <a:cubicBezTo>
                  <a:pt x="543794" y="965506"/>
                  <a:pt x="527859" y="949571"/>
                  <a:pt x="527859" y="929915"/>
                </a:cubicBezTo>
                <a:cubicBezTo>
                  <a:pt x="527859" y="910259"/>
                  <a:pt x="543794" y="894324"/>
                  <a:pt x="563450" y="894324"/>
                </a:cubicBezTo>
                <a:close/>
                <a:moveTo>
                  <a:pt x="387497" y="894324"/>
                </a:moveTo>
                <a:cubicBezTo>
                  <a:pt x="407153" y="894324"/>
                  <a:pt x="423088" y="910259"/>
                  <a:pt x="423088" y="929915"/>
                </a:cubicBezTo>
                <a:cubicBezTo>
                  <a:pt x="423088" y="949571"/>
                  <a:pt x="407153" y="965506"/>
                  <a:pt x="387497" y="965506"/>
                </a:cubicBezTo>
                <a:cubicBezTo>
                  <a:pt x="367841" y="965506"/>
                  <a:pt x="351906" y="949571"/>
                  <a:pt x="351906" y="929915"/>
                </a:cubicBezTo>
                <a:cubicBezTo>
                  <a:pt x="351906" y="910259"/>
                  <a:pt x="367841" y="894324"/>
                  <a:pt x="387497" y="894324"/>
                </a:cubicBezTo>
                <a:close/>
                <a:moveTo>
                  <a:pt x="211544" y="894324"/>
                </a:moveTo>
                <a:cubicBezTo>
                  <a:pt x="231200" y="894324"/>
                  <a:pt x="247135" y="910259"/>
                  <a:pt x="247135" y="929915"/>
                </a:cubicBezTo>
                <a:cubicBezTo>
                  <a:pt x="247135" y="949571"/>
                  <a:pt x="231200" y="965506"/>
                  <a:pt x="211544" y="965506"/>
                </a:cubicBezTo>
                <a:cubicBezTo>
                  <a:pt x="191888" y="965506"/>
                  <a:pt x="175953" y="949571"/>
                  <a:pt x="175953" y="929915"/>
                </a:cubicBezTo>
                <a:cubicBezTo>
                  <a:pt x="175953" y="910259"/>
                  <a:pt x="191888" y="894324"/>
                  <a:pt x="211544" y="894324"/>
                </a:cubicBezTo>
                <a:close/>
                <a:moveTo>
                  <a:pt x="35591" y="894324"/>
                </a:moveTo>
                <a:cubicBezTo>
                  <a:pt x="55247" y="894324"/>
                  <a:pt x="71182" y="910259"/>
                  <a:pt x="71182" y="929915"/>
                </a:cubicBezTo>
                <a:cubicBezTo>
                  <a:pt x="71182" y="949571"/>
                  <a:pt x="55247" y="965506"/>
                  <a:pt x="35591" y="965506"/>
                </a:cubicBezTo>
                <a:cubicBezTo>
                  <a:pt x="15935" y="965506"/>
                  <a:pt x="0" y="949571"/>
                  <a:pt x="0" y="929915"/>
                </a:cubicBezTo>
                <a:cubicBezTo>
                  <a:pt x="0" y="910259"/>
                  <a:pt x="15935" y="894324"/>
                  <a:pt x="35591" y="894324"/>
                </a:cubicBezTo>
                <a:close/>
                <a:moveTo>
                  <a:pt x="739403" y="670743"/>
                </a:moveTo>
                <a:cubicBezTo>
                  <a:pt x="759059" y="670743"/>
                  <a:pt x="774994" y="686678"/>
                  <a:pt x="774994" y="706334"/>
                </a:cubicBezTo>
                <a:cubicBezTo>
                  <a:pt x="774994" y="725990"/>
                  <a:pt x="759059" y="741925"/>
                  <a:pt x="739403" y="741925"/>
                </a:cubicBezTo>
                <a:cubicBezTo>
                  <a:pt x="719747" y="741925"/>
                  <a:pt x="703812" y="725990"/>
                  <a:pt x="703812" y="706334"/>
                </a:cubicBezTo>
                <a:cubicBezTo>
                  <a:pt x="703812" y="686678"/>
                  <a:pt x="719747" y="670743"/>
                  <a:pt x="739403" y="670743"/>
                </a:cubicBezTo>
                <a:close/>
                <a:moveTo>
                  <a:pt x="563450" y="670743"/>
                </a:moveTo>
                <a:cubicBezTo>
                  <a:pt x="583106" y="670743"/>
                  <a:pt x="599041" y="686678"/>
                  <a:pt x="599041" y="706334"/>
                </a:cubicBezTo>
                <a:cubicBezTo>
                  <a:pt x="599041" y="725990"/>
                  <a:pt x="583106" y="741925"/>
                  <a:pt x="563450" y="741925"/>
                </a:cubicBezTo>
                <a:cubicBezTo>
                  <a:pt x="543794" y="741925"/>
                  <a:pt x="527859" y="725990"/>
                  <a:pt x="527859" y="706334"/>
                </a:cubicBezTo>
                <a:cubicBezTo>
                  <a:pt x="527859" y="686678"/>
                  <a:pt x="543794" y="670743"/>
                  <a:pt x="563450" y="670743"/>
                </a:cubicBezTo>
                <a:close/>
                <a:moveTo>
                  <a:pt x="387497" y="670743"/>
                </a:moveTo>
                <a:cubicBezTo>
                  <a:pt x="407153" y="670743"/>
                  <a:pt x="423088" y="686678"/>
                  <a:pt x="423088" y="706334"/>
                </a:cubicBezTo>
                <a:cubicBezTo>
                  <a:pt x="423088" y="725990"/>
                  <a:pt x="407153" y="741925"/>
                  <a:pt x="387497" y="741925"/>
                </a:cubicBezTo>
                <a:cubicBezTo>
                  <a:pt x="367841" y="741925"/>
                  <a:pt x="351906" y="725990"/>
                  <a:pt x="351906" y="706334"/>
                </a:cubicBezTo>
                <a:cubicBezTo>
                  <a:pt x="351906" y="686678"/>
                  <a:pt x="367841" y="670743"/>
                  <a:pt x="387497" y="670743"/>
                </a:cubicBezTo>
                <a:close/>
                <a:moveTo>
                  <a:pt x="211544" y="670743"/>
                </a:moveTo>
                <a:cubicBezTo>
                  <a:pt x="231200" y="670743"/>
                  <a:pt x="247135" y="686678"/>
                  <a:pt x="247135" y="706334"/>
                </a:cubicBezTo>
                <a:cubicBezTo>
                  <a:pt x="247135" y="725990"/>
                  <a:pt x="231200" y="741925"/>
                  <a:pt x="211544" y="741925"/>
                </a:cubicBezTo>
                <a:cubicBezTo>
                  <a:pt x="191888" y="741925"/>
                  <a:pt x="175953" y="725990"/>
                  <a:pt x="175953" y="706334"/>
                </a:cubicBezTo>
                <a:cubicBezTo>
                  <a:pt x="175953" y="686678"/>
                  <a:pt x="191888" y="670743"/>
                  <a:pt x="211544" y="670743"/>
                </a:cubicBezTo>
                <a:close/>
                <a:moveTo>
                  <a:pt x="35591" y="670743"/>
                </a:moveTo>
                <a:cubicBezTo>
                  <a:pt x="55247" y="670743"/>
                  <a:pt x="71182" y="686678"/>
                  <a:pt x="71182" y="706334"/>
                </a:cubicBezTo>
                <a:cubicBezTo>
                  <a:pt x="71182" y="725990"/>
                  <a:pt x="55247" y="741925"/>
                  <a:pt x="35591" y="741925"/>
                </a:cubicBezTo>
                <a:cubicBezTo>
                  <a:pt x="15935" y="741925"/>
                  <a:pt x="0" y="725990"/>
                  <a:pt x="0" y="706334"/>
                </a:cubicBezTo>
                <a:cubicBezTo>
                  <a:pt x="0" y="686678"/>
                  <a:pt x="15935" y="670743"/>
                  <a:pt x="35591" y="670743"/>
                </a:cubicBezTo>
                <a:close/>
                <a:moveTo>
                  <a:pt x="739403" y="447162"/>
                </a:moveTo>
                <a:cubicBezTo>
                  <a:pt x="759059" y="447162"/>
                  <a:pt x="774994" y="463097"/>
                  <a:pt x="774994" y="482753"/>
                </a:cubicBezTo>
                <a:cubicBezTo>
                  <a:pt x="774994" y="502409"/>
                  <a:pt x="759059" y="518344"/>
                  <a:pt x="739403" y="518344"/>
                </a:cubicBezTo>
                <a:cubicBezTo>
                  <a:pt x="719747" y="518344"/>
                  <a:pt x="703812" y="502409"/>
                  <a:pt x="703812" y="482753"/>
                </a:cubicBezTo>
                <a:cubicBezTo>
                  <a:pt x="703812" y="463097"/>
                  <a:pt x="719747" y="447162"/>
                  <a:pt x="739403" y="447162"/>
                </a:cubicBezTo>
                <a:close/>
                <a:moveTo>
                  <a:pt x="563450" y="447162"/>
                </a:moveTo>
                <a:cubicBezTo>
                  <a:pt x="583106" y="447162"/>
                  <a:pt x="599041" y="463097"/>
                  <a:pt x="599041" y="482753"/>
                </a:cubicBezTo>
                <a:cubicBezTo>
                  <a:pt x="599041" y="502409"/>
                  <a:pt x="583106" y="518344"/>
                  <a:pt x="563450" y="518344"/>
                </a:cubicBezTo>
                <a:cubicBezTo>
                  <a:pt x="543794" y="518344"/>
                  <a:pt x="527859" y="502409"/>
                  <a:pt x="527859" y="482753"/>
                </a:cubicBezTo>
                <a:cubicBezTo>
                  <a:pt x="527859" y="463097"/>
                  <a:pt x="543794" y="447162"/>
                  <a:pt x="563450" y="447162"/>
                </a:cubicBezTo>
                <a:close/>
                <a:moveTo>
                  <a:pt x="387497" y="447162"/>
                </a:moveTo>
                <a:cubicBezTo>
                  <a:pt x="407153" y="447162"/>
                  <a:pt x="423088" y="463097"/>
                  <a:pt x="423088" y="482753"/>
                </a:cubicBezTo>
                <a:cubicBezTo>
                  <a:pt x="423088" y="502409"/>
                  <a:pt x="407153" y="518344"/>
                  <a:pt x="387497" y="518344"/>
                </a:cubicBezTo>
                <a:cubicBezTo>
                  <a:pt x="367841" y="518344"/>
                  <a:pt x="351906" y="502409"/>
                  <a:pt x="351906" y="482753"/>
                </a:cubicBezTo>
                <a:cubicBezTo>
                  <a:pt x="351906" y="463097"/>
                  <a:pt x="367841" y="447162"/>
                  <a:pt x="387497" y="447162"/>
                </a:cubicBezTo>
                <a:close/>
                <a:moveTo>
                  <a:pt x="211544" y="447162"/>
                </a:moveTo>
                <a:cubicBezTo>
                  <a:pt x="231200" y="447162"/>
                  <a:pt x="247135" y="463097"/>
                  <a:pt x="247135" y="482753"/>
                </a:cubicBezTo>
                <a:cubicBezTo>
                  <a:pt x="247135" y="502409"/>
                  <a:pt x="231200" y="518344"/>
                  <a:pt x="211544" y="518344"/>
                </a:cubicBezTo>
                <a:cubicBezTo>
                  <a:pt x="191888" y="518344"/>
                  <a:pt x="175953" y="502409"/>
                  <a:pt x="175953" y="482753"/>
                </a:cubicBezTo>
                <a:cubicBezTo>
                  <a:pt x="175953" y="463097"/>
                  <a:pt x="191888" y="447162"/>
                  <a:pt x="211544" y="447162"/>
                </a:cubicBezTo>
                <a:close/>
                <a:moveTo>
                  <a:pt x="35591" y="447162"/>
                </a:moveTo>
                <a:cubicBezTo>
                  <a:pt x="55247" y="447162"/>
                  <a:pt x="71182" y="463097"/>
                  <a:pt x="71182" y="482753"/>
                </a:cubicBezTo>
                <a:cubicBezTo>
                  <a:pt x="71182" y="502409"/>
                  <a:pt x="55247" y="518344"/>
                  <a:pt x="35591" y="518344"/>
                </a:cubicBezTo>
                <a:cubicBezTo>
                  <a:pt x="15935" y="518344"/>
                  <a:pt x="0" y="502409"/>
                  <a:pt x="0" y="482753"/>
                </a:cubicBezTo>
                <a:cubicBezTo>
                  <a:pt x="0" y="463097"/>
                  <a:pt x="15935" y="447162"/>
                  <a:pt x="35591" y="447162"/>
                </a:cubicBezTo>
                <a:close/>
                <a:moveTo>
                  <a:pt x="739403" y="223581"/>
                </a:moveTo>
                <a:cubicBezTo>
                  <a:pt x="759059" y="223581"/>
                  <a:pt x="774994" y="239516"/>
                  <a:pt x="774994" y="259172"/>
                </a:cubicBezTo>
                <a:cubicBezTo>
                  <a:pt x="774994" y="278828"/>
                  <a:pt x="759059" y="294763"/>
                  <a:pt x="739403" y="294763"/>
                </a:cubicBezTo>
                <a:cubicBezTo>
                  <a:pt x="719747" y="294763"/>
                  <a:pt x="703812" y="278828"/>
                  <a:pt x="703812" y="259172"/>
                </a:cubicBezTo>
                <a:cubicBezTo>
                  <a:pt x="703812" y="239516"/>
                  <a:pt x="719747" y="223581"/>
                  <a:pt x="739403" y="223581"/>
                </a:cubicBezTo>
                <a:close/>
                <a:moveTo>
                  <a:pt x="563450" y="223581"/>
                </a:moveTo>
                <a:cubicBezTo>
                  <a:pt x="583106" y="223581"/>
                  <a:pt x="599041" y="239516"/>
                  <a:pt x="599041" y="259172"/>
                </a:cubicBezTo>
                <a:cubicBezTo>
                  <a:pt x="599041" y="278828"/>
                  <a:pt x="583106" y="294763"/>
                  <a:pt x="563450" y="294763"/>
                </a:cubicBezTo>
                <a:cubicBezTo>
                  <a:pt x="543794" y="294763"/>
                  <a:pt x="527859" y="278828"/>
                  <a:pt x="527859" y="259172"/>
                </a:cubicBezTo>
                <a:cubicBezTo>
                  <a:pt x="527859" y="239516"/>
                  <a:pt x="543794" y="223581"/>
                  <a:pt x="563450" y="223581"/>
                </a:cubicBezTo>
                <a:close/>
                <a:moveTo>
                  <a:pt x="387497" y="223581"/>
                </a:moveTo>
                <a:cubicBezTo>
                  <a:pt x="407153" y="223581"/>
                  <a:pt x="423088" y="239516"/>
                  <a:pt x="423088" y="259172"/>
                </a:cubicBezTo>
                <a:cubicBezTo>
                  <a:pt x="423088" y="278828"/>
                  <a:pt x="407153" y="294763"/>
                  <a:pt x="387497" y="294763"/>
                </a:cubicBezTo>
                <a:cubicBezTo>
                  <a:pt x="367841" y="294763"/>
                  <a:pt x="351906" y="278828"/>
                  <a:pt x="351906" y="259172"/>
                </a:cubicBezTo>
                <a:cubicBezTo>
                  <a:pt x="351906" y="239516"/>
                  <a:pt x="367841" y="223581"/>
                  <a:pt x="387497" y="223581"/>
                </a:cubicBezTo>
                <a:close/>
                <a:moveTo>
                  <a:pt x="211544" y="223581"/>
                </a:moveTo>
                <a:cubicBezTo>
                  <a:pt x="231200" y="223581"/>
                  <a:pt x="247135" y="239516"/>
                  <a:pt x="247135" y="259172"/>
                </a:cubicBezTo>
                <a:cubicBezTo>
                  <a:pt x="247135" y="278828"/>
                  <a:pt x="231200" y="294763"/>
                  <a:pt x="211544" y="294763"/>
                </a:cubicBezTo>
                <a:cubicBezTo>
                  <a:pt x="191888" y="294763"/>
                  <a:pt x="175953" y="278828"/>
                  <a:pt x="175953" y="259172"/>
                </a:cubicBezTo>
                <a:cubicBezTo>
                  <a:pt x="175953" y="239516"/>
                  <a:pt x="191888" y="223581"/>
                  <a:pt x="211544" y="223581"/>
                </a:cubicBezTo>
                <a:close/>
                <a:moveTo>
                  <a:pt x="35591" y="223581"/>
                </a:moveTo>
                <a:cubicBezTo>
                  <a:pt x="55247" y="223581"/>
                  <a:pt x="71182" y="239516"/>
                  <a:pt x="71182" y="259172"/>
                </a:cubicBezTo>
                <a:cubicBezTo>
                  <a:pt x="71182" y="278828"/>
                  <a:pt x="55247" y="294763"/>
                  <a:pt x="35591" y="294763"/>
                </a:cubicBezTo>
                <a:cubicBezTo>
                  <a:pt x="15935" y="294763"/>
                  <a:pt x="0" y="278828"/>
                  <a:pt x="0" y="259172"/>
                </a:cubicBezTo>
                <a:cubicBezTo>
                  <a:pt x="0" y="239516"/>
                  <a:pt x="15935" y="223581"/>
                  <a:pt x="35591" y="223581"/>
                </a:cubicBezTo>
                <a:close/>
                <a:moveTo>
                  <a:pt x="739403" y="0"/>
                </a:moveTo>
                <a:cubicBezTo>
                  <a:pt x="759059" y="0"/>
                  <a:pt x="774994" y="15935"/>
                  <a:pt x="774994" y="35591"/>
                </a:cubicBezTo>
                <a:cubicBezTo>
                  <a:pt x="774994" y="55247"/>
                  <a:pt x="759059" y="71182"/>
                  <a:pt x="739403" y="71182"/>
                </a:cubicBezTo>
                <a:cubicBezTo>
                  <a:pt x="719747" y="71182"/>
                  <a:pt x="703812" y="55247"/>
                  <a:pt x="703812" y="35591"/>
                </a:cubicBezTo>
                <a:cubicBezTo>
                  <a:pt x="703812" y="15935"/>
                  <a:pt x="719747" y="0"/>
                  <a:pt x="739403" y="0"/>
                </a:cubicBezTo>
                <a:close/>
                <a:moveTo>
                  <a:pt x="563450" y="0"/>
                </a:moveTo>
                <a:cubicBezTo>
                  <a:pt x="583106" y="0"/>
                  <a:pt x="599041" y="15935"/>
                  <a:pt x="599041" y="35591"/>
                </a:cubicBezTo>
                <a:cubicBezTo>
                  <a:pt x="599041" y="55247"/>
                  <a:pt x="583106" y="71182"/>
                  <a:pt x="563450" y="71182"/>
                </a:cubicBezTo>
                <a:cubicBezTo>
                  <a:pt x="543794" y="71182"/>
                  <a:pt x="527859" y="55247"/>
                  <a:pt x="527859" y="35591"/>
                </a:cubicBezTo>
                <a:cubicBezTo>
                  <a:pt x="527859" y="15935"/>
                  <a:pt x="543794" y="0"/>
                  <a:pt x="563450" y="0"/>
                </a:cubicBezTo>
                <a:close/>
                <a:moveTo>
                  <a:pt x="387497" y="0"/>
                </a:moveTo>
                <a:cubicBezTo>
                  <a:pt x="407153" y="0"/>
                  <a:pt x="423088" y="15935"/>
                  <a:pt x="423088" y="35591"/>
                </a:cubicBezTo>
                <a:cubicBezTo>
                  <a:pt x="423088" y="55247"/>
                  <a:pt x="407153" y="71182"/>
                  <a:pt x="387497" y="71182"/>
                </a:cubicBezTo>
                <a:cubicBezTo>
                  <a:pt x="367841" y="71182"/>
                  <a:pt x="351906" y="55247"/>
                  <a:pt x="351906" y="35591"/>
                </a:cubicBezTo>
                <a:cubicBezTo>
                  <a:pt x="351906" y="15935"/>
                  <a:pt x="367841" y="0"/>
                  <a:pt x="387497" y="0"/>
                </a:cubicBezTo>
                <a:close/>
                <a:moveTo>
                  <a:pt x="211544" y="0"/>
                </a:moveTo>
                <a:cubicBezTo>
                  <a:pt x="231200" y="0"/>
                  <a:pt x="247135" y="15935"/>
                  <a:pt x="247135" y="35591"/>
                </a:cubicBezTo>
                <a:cubicBezTo>
                  <a:pt x="247135" y="55247"/>
                  <a:pt x="231200" y="71182"/>
                  <a:pt x="211544" y="71182"/>
                </a:cubicBezTo>
                <a:cubicBezTo>
                  <a:pt x="191888" y="71182"/>
                  <a:pt x="175953" y="55247"/>
                  <a:pt x="175953" y="35591"/>
                </a:cubicBezTo>
                <a:cubicBezTo>
                  <a:pt x="175953" y="15935"/>
                  <a:pt x="191888" y="0"/>
                  <a:pt x="211544" y="0"/>
                </a:cubicBezTo>
                <a:close/>
                <a:moveTo>
                  <a:pt x="35591" y="0"/>
                </a:moveTo>
                <a:cubicBezTo>
                  <a:pt x="55247" y="0"/>
                  <a:pt x="71182" y="15935"/>
                  <a:pt x="71182" y="35591"/>
                </a:cubicBezTo>
                <a:cubicBezTo>
                  <a:pt x="71182" y="55247"/>
                  <a:pt x="55247" y="71182"/>
                  <a:pt x="35591" y="71182"/>
                </a:cubicBezTo>
                <a:cubicBezTo>
                  <a:pt x="15935" y="71182"/>
                  <a:pt x="0" y="55247"/>
                  <a:pt x="0" y="35591"/>
                </a:cubicBezTo>
                <a:cubicBezTo>
                  <a:pt x="0" y="15935"/>
                  <a:pt x="15935" y="0"/>
                  <a:pt x="35591" y="0"/>
                </a:cubicBezTo>
                <a:close/>
              </a:path>
            </a:pathLst>
          </a:custGeom>
          <a:solidFill>
            <a:srgbClr val="29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Donut 58">
            <a:extLst>
              <a:ext uri="{FF2B5EF4-FFF2-40B4-BE49-F238E27FC236}">
                <a16:creationId xmlns:a16="http://schemas.microsoft.com/office/drawing/2014/main" xmlns="" id="{74FAF86F-B1C2-6142-BADB-624E9F29A932}"/>
              </a:ext>
            </a:extLst>
          </p:cNvPr>
          <p:cNvSpPr/>
          <p:nvPr/>
        </p:nvSpPr>
        <p:spPr>
          <a:xfrm>
            <a:off x="7298412" y="661399"/>
            <a:ext cx="190409" cy="190409"/>
          </a:xfrm>
          <a:prstGeom prst="donut">
            <a:avLst/>
          </a:prstGeom>
          <a:solidFill>
            <a:srgbClr val="29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0" name="Donut 59">
            <a:extLst>
              <a:ext uri="{FF2B5EF4-FFF2-40B4-BE49-F238E27FC236}">
                <a16:creationId xmlns:a16="http://schemas.microsoft.com/office/drawing/2014/main" xmlns="" id="{659E27C8-9ED8-C149-8CDA-C30831C58530}"/>
              </a:ext>
            </a:extLst>
          </p:cNvPr>
          <p:cNvSpPr/>
          <p:nvPr/>
        </p:nvSpPr>
        <p:spPr>
          <a:xfrm>
            <a:off x="11408797" y="3401435"/>
            <a:ext cx="414008" cy="414008"/>
          </a:xfrm>
          <a:prstGeom prst="donut">
            <a:avLst/>
          </a:prstGeom>
          <a:solidFill>
            <a:srgbClr val="2A4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1" name="Donut 60">
            <a:extLst>
              <a:ext uri="{FF2B5EF4-FFF2-40B4-BE49-F238E27FC236}">
                <a16:creationId xmlns:a16="http://schemas.microsoft.com/office/drawing/2014/main" xmlns="" id="{829286C1-6925-D349-80CC-8512B4B598F8}"/>
              </a:ext>
            </a:extLst>
          </p:cNvPr>
          <p:cNvSpPr/>
          <p:nvPr/>
        </p:nvSpPr>
        <p:spPr>
          <a:xfrm flipV="1">
            <a:off x="8617652" y="6247652"/>
            <a:ext cx="211177" cy="211177"/>
          </a:xfrm>
          <a:prstGeom prst="donut">
            <a:avLst/>
          </a:prstGeom>
          <a:solidFill>
            <a:srgbClr val="29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F1951F51-8621-4A77-7061-C413593C9486}"/>
              </a:ext>
            </a:extLst>
          </p:cNvPr>
          <p:cNvGrpSpPr/>
          <p:nvPr/>
        </p:nvGrpSpPr>
        <p:grpSpPr>
          <a:xfrm rot="1800000">
            <a:off x="-85603" y="4633940"/>
            <a:ext cx="4950754" cy="359042"/>
            <a:chOff x="-570857" y="5711629"/>
            <a:chExt cx="4950754" cy="359042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DAEDBB54-D103-17A4-2BFB-223DB4938D0F}"/>
                </a:ext>
              </a:extLst>
            </p:cNvPr>
            <p:cNvSpPr/>
            <p:nvPr/>
          </p:nvSpPr>
          <p:spPr>
            <a:xfrm>
              <a:off x="4025936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xmlns="" id="{F662C0D1-CDB0-7CAE-BDC1-1D0460CDB20A}"/>
                </a:ext>
              </a:extLst>
            </p:cNvPr>
            <p:cNvSpPr/>
            <p:nvPr/>
          </p:nvSpPr>
          <p:spPr>
            <a:xfrm>
              <a:off x="3457462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xmlns="" id="{77BC0618-78B4-8CC6-978A-882816052324}"/>
                </a:ext>
              </a:extLst>
            </p:cNvPr>
            <p:cNvSpPr/>
            <p:nvPr/>
          </p:nvSpPr>
          <p:spPr>
            <a:xfrm>
              <a:off x="2888988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xmlns="" id="{D70F7424-E51E-61F0-DCEE-CDA788535294}"/>
                </a:ext>
              </a:extLst>
            </p:cNvPr>
            <p:cNvSpPr/>
            <p:nvPr/>
          </p:nvSpPr>
          <p:spPr>
            <a:xfrm>
              <a:off x="2320514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xmlns="" id="{CC5801F7-2534-E101-F9E1-04F23DF4267C}"/>
                </a:ext>
              </a:extLst>
            </p:cNvPr>
            <p:cNvSpPr/>
            <p:nvPr/>
          </p:nvSpPr>
          <p:spPr>
            <a:xfrm>
              <a:off x="1752040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xmlns="" id="{8ACAECA7-974B-492A-05E7-4C6FDB8629AB}"/>
                </a:ext>
              </a:extLst>
            </p:cNvPr>
            <p:cNvSpPr/>
            <p:nvPr/>
          </p:nvSpPr>
          <p:spPr>
            <a:xfrm>
              <a:off x="1183566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xmlns="" id="{E5C5B1ED-37DB-95E0-538B-8CF1EA9020C9}"/>
                </a:ext>
              </a:extLst>
            </p:cNvPr>
            <p:cNvSpPr/>
            <p:nvPr/>
          </p:nvSpPr>
          <p:spPr>
            <a:xfrm>
              <a:off x="615092" y="5716710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xmlns="" id="{65F55D1A-283B-68A4-1480-209EEC7522AC}"/>
                </a:ext>
              </a:extLst>
            </p:cNvPr>
            <p:cNvSpPr/>
            <p:nvPr/>
          </p:nvSpPr>
          <p:spPr>
            <a:xfrm>
              <a:off x="46618" y="5716709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xmlns="" id="{97AEA262-F53D-FF52-B01B-4EA8F4940EAE}"/>
                </a:ext>
              </a:extLst>
            </p:cNvPr>
            <p:cNvSpPr/>
            <p:nvPr/>
          </p:nvSpPr>
          <p:spPr>
            <a:xfrm>
              <a:off x="-570857" y="5711629"/>
              <a:ext cx="353961" cy="353961"/>
            </a:xfrm>
            <a:prstGeom prst="ellipse">
              <a:avLst/>
            </a:prstGeom>
            <a:solidFill>
              <a:schemeClr val="accent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5025F79D-0D69-C5EA-A336-35590B9E27BB}"/>
              </a:ext>
            </a:extLst>
          </p:cNvPr>
          <p:cNvGrpSpPr/>
          <p:nvPr/>
        </p:nvGrpSpPr>
        <p:grpSpPr>
          <a:xfrm rot="1800000">
            <a:off x="-118222" y="5344550"/>
            <a:ext cx="4950754" cy="359042"/>
            <a:chOff x="-570857" y="5711629"/>
            <a:chExt cx="4950754" cy="35904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xmlns="" id="{CBD97A30-390A-29E2-EF42-3A686331EC2E}"/>
                </a:ext>
              </a:extLst>
            </p:cNvPr>
            <p:cNvSpPr/>
            <p:nvPr/>
          </p:nvSpPr>
          <p:spPr>
            <a:xfrm>
              <a:off x="4025936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xmlns="" id="{147CF27C-9C57-0323-0D07-22FCD3CEA410}"/>
                </a:ext>
              </a:extLst>
            </p:cNvPr>
            <p:cNvSpPr/>
            <p:nvPr/>
          </p:nvSpPr>
          <p:spPr>
            <a:xfrm>
              <a:off x="3457462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xmlns="" id="{AE4A4762-FF9B-720D-390D-C458E5E1A98E}"/>
                </a:ext>
              </a:extLst>
            </p:cNvPr>
            <p:cNvSpPr/>
            <p:nvPr/>
          </p:nvSpPr>
          <p:spPr>
            <a:xfrm>
              <a:off x="2888988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xmlns="" id="{FEBB654F-9959-27CD-7EBC-054886C428A0}"/>
                </a:ext>
              </a:extLst>
            </p:cNvPr>
            <p:cNvSpPr/>
            <p:nvPr/>
          </p:nvSpPr>
          <p:spPr>
            <a:xfrm>
              <a:off x="2320514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xmlns="" id="{65299117-AFB2-65BA-5F05-2079687BC368}"/>
                </a:ext>
              </a:extLst>
            </p:cNvPr>
            <p:cNvSpPr/>
            <p:nvPr/>
          </p:nvSpPr>
          <p:spPr>
            <a:xfrm>
              <a:off x="1752040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xmlns="" id="{A09F8F7A-7B1E-0426-75FA-6BED5B967CD1}"/>
                </a:ext>
              </a:extLst>
            </p:cNvPr>
            <p:cNvSpPr/>
            <p:nvPr/>
          </p:nvSpPr>
          <p:spPr>
            <a:xfrm>
              <a:off x="1183566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xmlns="" id="{785B602A-F4A0-B819-A857-B24A79F4CF6C}"/>
                </a:ext>
              </a:extLst>
            </p:cNvPr>
            <p:cNvSpPr/>
            <p:nvPr/>
          </p:nvSpPr>
          <p:spPr>
            <a:xfrm>
              <a:off x="615092" y="5716710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xmlns="" id="{F39E0A71-BD14-F0DA-D579-DA1B7A278E21}"/>
                </a:ext>
              </a:extLst>
            </p:cNvPr>
            <p:cNvSpPr/>
            <p:nvPr/>
          </p:nvSpPr>
          <p:spPr>
            <a:xfrm>
              <a:off x="46618" y="5716709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xmlns="" id="{B2D89DF4-36CB-3E37-C76A-C7F298DEE432}"/>
                </a:ext>
              </a:extLst>
            </p:cNvPr>
            <p:cNvSpPr/>
            <p:nvPr/>
          </p:nvSpPr>
          <p:spPr>
            <a:xfrm>
              <a:off x="-570857" y="5711629"/>
              <a:ext cx="353961" cy="353961"/>
            </a:xfrm>
            <a:prstGeom prst="ellipse">
              <a:avLst/>
            </a:prstGeom>
            <a:solidFill>
              <a:schemeClr val="accent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7813A129-B274-D1F2-6565-7D23FCE8A427}"/>
              </a:ext>
            </a:extLst>
          </p:cNvPr>
          <p:cNvGrpSpPr/>
          <p:nvPr/>
        </p:nvGrpSpPr>
        <p:grpSpPr>
          <a:xfrm rot="1800000">
            <a:off x="-29509" y="5681172"/>
            <a:ext cx="3764805" cy="353962"/>
            <a:chOff x="46618" y="5716709"/>
            <a:chExt cx="3764805" cy="353962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xmlns="" id="{E14F202C-FE42-9B1F-DA4D-84F4919F168E}"/>
                </a:ext>
              </a:extLst>
            </p:cNvPr>
            <p:cNvSpPr/>
            <p:nvPr/>
          </p:nvSpPr>
          <p:spPr>
            <a:xfrm>
              <a:off x="3457462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xmlns="" id="{BFD62100-7AE2-7D4B-2654-2B705B9F673B}"/>
                </a:ext>
              </a:extLst>
            </p:cNvPr>
            <p:cNvSpPr/>
            <p:nvPr/>
          </p:nvSpPr>
          <p:spPr>
            <a:xfrm>
              <a:off x="2888988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xmlns="" id="{D39DC6F5-8C6C-04FB-1328-C85345075D20}"/>
                </a:ext>
              </a:extLst>
            </p:cNvPr>
            <p:cNvSpPr/>
            <p:nvPr/>
          </p:nvSpPr>
          <p:spPr>
            <a:xfrm>
              <a:off x="2320514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xmlns="" id="{5E6D6216-F402-3F05-3270-8B8D52080075}"/>
                </a:ext>
              </a:extLst>
            </p:cNvPr>
            <p:cNvSpPr/>
            <p:nvPr/>
          </p:nvSpPr>
          <p:spPr>
            <a:xfrm>
              <a:off x="1752040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xmlns="" id="{8DFBCDD3-C62A-9DEB-4FFA-25250437A443}"/>
                </a:ext>
              </a:extLst>
            </p:cNvPr>
            <p:cNvSpPr/>
            <p:nvPr/>
          </p:nvSpPr>
          <p:spPr>
            <a:xfrm>
              <a:off x="1183566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xmlns="" id="{27B0898D-B30C-4910-0B4C-18B889B330AF}"/>
                </a:ext>
              </a:extLst>
            </p:cNvPr>
            <p:cNvSpPr/>
            <p:nvPr/>
          </p:nvSpPr>
          <p:spPr>
            <a:xfrm>
              <a:off x="615092" y="5716710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xmlns="" id="{758E863C-198E-FDBF-2FA5-27C29DD092D4}"/>
                </a:ext>
              </a:extLst>
            </p:cNvPr>
            <p:cNvSpPr/>
            <p:nvPr/>
          </p:nvSpPr>
          <p:spPr>
            <a:xfrm>
              <a:off x="46618" y="5716709"/>
              <a:ext cx="353961" cy="353961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xmlns="" id="{2A681898-18AF-55E8-D54F-1369F37C1563}"/>
              </a:ext>
            </a:extLst>
          </p:cNvPr>
          <p:cNvGrpSpPr/>
          <p:nvPr/>
        </p:nvGrpSpPr>
        <p:grpSpPr>
          <a:xfrm rot="1800000">
            <a:off x="-15323" y="6028365"/>
            <a:ext cx="2627857" cy="353961"/>
            <a:chOff x="615092" y="5716710"/>
            <a:chExt cx="2627857" cy="353961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xmlns="" id="{70631C50-5EFA-EA38-418F-4CF62ACA6048}"/>
                </a:ext>
              </a:extLst>
            </p:cNvPr>
            <p:cNvSpPr/>
            <p:nvPr/>
          </p:nvSpPr>
          <p:spPr>
            <a:xfrm>
              <a:off x="2888988" y="5716710"/>
              <a:ext cx="353961" cy="353961"/>
            </a:xfrm>
            <a:prstGeom prst="ellipse">
              <a:avLst/>
            </a:prstGeom>
            <a:solidFill>
              <a:schemeClr val="accent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xmlns="" id="{965496FB-6B84-5046-27F6-C241CEC4F0C6}"/>
                </a:ext>
              </a:extLst>
            </p:cNvPr>
            <p:cNvSpPr/>
            <p:nvPr/>
          </p:nvSpPr>
          <p:spPr>
            <a:xfrm>
              <a:off x="2320514" y="5716710"/>
              <a:ext cx="353961" cy="353961"/>
            </a:xfrm>
            <a:prstGeom prst="ellipse">
              <a:avLst/>
            </a:prstGeom>
            <a:solidFill>
              <a:schemeClr val="accent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xmlns="" id="{6A49E872-CCBA-93DF-4785-9946842F041B}"/>
                </a:ext>
              </a:extLst>
            </p:cNvPr>
            <p:cNvSpPr/>
            <p:nvPr/>
          </p:nvSpPr>
          <p:spPr>
            <a:xfrm>
              <a:off x="1752040" y="5716710"/>
              <a:ext cx="353961" cy="353961"/>
            </a:xfrm>
            <a:prstGeom prst="ellipse">
              <a:avLst/>
            </a:prstGeom>
            <a:solidFill>
              <a:schemeClr val="accent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xmlns="" id="{686F9FAC-B4EC-CFA7-8284-23AC2B8D3116}"/>
                </a:ext>
              </a:extLst>
            </p:cNvPr>
            <p:cNvSpPr/>
            <p:nvPr/>
          </p:nvSpPr>
          <p:spPr>
            <a:xfrm>
              <a:off x="1183566" y="5716710"/>
              <a:ext cx="353961" cy="353961"/>
            </a:xfrm>
            <a:prstGeom prst="ellipse">
              <a:avLst/>
            </a:prstGeom>
            <a:solidFill>
              <a:schemeClr val="accent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xmlns="" id="{8DF818E9-25DE-3A75-8E89-A3CDF69F6F6F}"/>
                </a:ext>
              </a:extLst>
            </p:cNvPr>
            <p:cNvSpPr/>
            <p:nvPr/>
          </p:nvSpPr>
          <p:spPr>
            <a:xfrm>
              <a:off x="615092" y="5716710"/>
              <a:ext cx="353961" cy="353961"/>
            </a:xfrm>
            <a:prstGeom prst="ellipse">
              <a:avLst/>
            </a:prstGeom>
            <a:solidFill>
              <a:schemeClr val="accent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xmlns="" id="{E28B7B52-A57E-C4A8-7078-434405BA8389}"/>
              </a:ext>
            </a:extLst>
          </p:cNvPr>
          <p:cNvGrpSpPr/>
          <p:nvPr/>
        </p:nvGrpSpPr>
        <p:grpSpPr>
          <a:xfrm rot="1800000">
            <a:off x="9249" y="6380277"/>
            <a:ext cx="1490909" cy="353961"/>
            <a:chOff x="1183566" y="5716710"/>
            <a:chExt cx="1490909" cy="353961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xmlns="" id="{DF6433B7-DF90-A5F6-D0DA-B6FAA9DC9978}"/>
                </a:ext>
              </a:extLst>
            </p:cNvPr>
            <p:cNvSpPr/>
            <p:nvPr/>
          </p:nvSpPr>
          <p:spPr>
            <a:xfrm>
              <a:off x="2320514" y="5716710"/>
              <a:ext cx="353961" cy="353961"/>
            </a:xfrm>
            <a:prstGeom prst="ellipse">
              <a:avLst/>
            </a:prstGeom>
            <a:solidFill>
              <a:schemeClr val="accent1">
                <a:alpha val="18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xmlns="" id="{9CA1261B-A193-F2D6-48CD-223DAD1CD0F8}"/>
                </a:ext>
              </a:extLst>
            </p:cNvPr>
            <p:cNvSpPr/>
            <p:nvPr/>
          </p:nvSpPr>
          <p:spPr>
            <a:xfrm>
              <a:off x="1752040" y="5716710"/>
              <a:ext cx="353961" cy="353961"/>
            </a:xfrm>
            <a:prstGeom prst="ellipse">
              <a:avLst/>
            </a:prstGeom>
            <a:solidFill>
              <a:schemeClr val="accent1">
                <a:alpha val="18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xmlns="" id="{D0147AEE-9180-7D0C-33FA-2CE8852BCDB2}"/>
                </a:ext>
              </a:extLst>
            </p:cNvPr>
            <p:cNvSpPr/>
            <p:nvPr/>
          </p:nvSpPr>
          <p:spPr>
            <a:xfrm>
              <a:off x="1183566" y="5716710"/>
              <a:ext cx="353961" cy="353961"/>
            </a:xfrm>
            <a:prstGeom prst="ellipse">
              <a:avLst/>
            </a:prstGeom>
            <a:solidFill>
              <a:schemeClr val="accent1">
                <a:alpha val="18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5" name="Oval 74">
            <a:extLst>
              <a:ext uri="{FF2B5EF4-FFF2-40B4-BE49-F238E27FC236}">
                <a16:creationId xmlns:a16="http://schemas.microsoft.com/office/drawing/2014/main" xmlns="" id="{11AFB00D-E0BF-F004-4EAC-C91C73441F7D}"/>
              </a:ext>
            </a:extLst>
          </p:cNvPr>
          <p:cNvSpPr/>
          <p:nvPr/>
        </p:nvSpPr>
        <p:spPr>
          <a:xfrm rot="1800000">
            <a:off x="69462" y="6656507"/>
            <a:ext cx="353961" cy="353961"/>
          </a:xfrm>
          <a:prstGeom prst="ellipse">
            <a:avLst/>
          </a:prstGeom>
          <a:solidFill>
            <a:schemeClr val="accent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118C5E4-F203-797C-EF99-4B8C11B4D015}"/>
              </a:ext>
            </a:extLst>
          </p:cNvPr>
          <p:cNvSpPr txBox="1"/>
          <p:nvPr/>
        </p:nvSpPr>
        <p:spPr>
          <a:xfrm>
            <a:off x="6332393" y="2626519"/>
            <a:ext cx="467627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4400" b="1" dirty="0"/>
              <a:t>Credit Card</a:t>
            </a:r>
          </a:p>
          <a:p>
            <a:r>
              <a:rPr lang="en-CA" sz="4400" b="1" dirty="0"/>
              <a:t>Fraud Transactions</a:t>
            </a:r>
            <a:endParaRPr lang="en-US" sz="4400" b="1" i="0" dirty="0">
              <a:effectLst/>
              <a:latin typeface="Helvetica Neue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17DB2A1-E95D-B40A-6F07-EEEE49D27BD1}"/>
              </a:ext>
            </a:extLst>
          </p:cNvPr>
          <p:cNvSpPr txBox="1"/>
          <p:nvPr/>
        </p:nvSpPr>
        <p:spPr>
          <a:xfrm>
            <a:off x="5660626" y="4125527"/>
            <a:ext cx="6336405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ea typeface="Calibri"/>
                <a:cs typeface="Calibri"/>
              </a:rPr>
              <a:t>Team </a:t>
            </a:r>
            <a:r>
              <a:rPr lang="en-US" sz="2000" b="1" dirty="0" smtClean="0">
                <a:ea typeface="Calibri"/>
                <a:cs typeface="Calibri"/>
              </a:rPr>
              <a:t>6 – ELITE 1337</a:t>
            </a:r>
          </a:p>
          <a:p>
            <a:endParaRPr lang="en-US" sz="2000" b="1" dirty="0">
              <a:ea typeface="Calibri"/>
              <a:cs typeface="Calibri"/>
            </a:endParaRPr>
          </a:p>
          <a:p>
            <a:pPr fontAlgn="base"/>
            <a:r>
              <a:rPr lang="en-US" sz="2000" dirty="0"/>
              <a:t>​</a:t>
            </a:r>
          </a:p>
          <a:p>
            <a:pPr fontAlgn="base"/>
            <a:r>
              <a:rPr lang="en-US" sz="2000" dirty="0"/>
              <a:t>Ismail </a:t>
            </a:r>
            <a:r>
              <a:rPr lang="en-US" sz="2000" dirty="0" err="1"/>
              <a:t>Ellahi</a:t>
            </a:r>
            <a:r>
              <a:rPr lang="en-US" sz="2000" dirty="0"/>
              <a:t>, </a:t>
            </a:r>
            <a:r>
              <a:rPr lang="en-US" sz="2000" dirty="0" err="1"/>
              <a:t>Nehal</a:t>
            </a:r>
            <a:r>
              <a:rPr lang="en-US" sz="2000" dirty="0"/>
              <a:t> </a:t>
            </a:r>
            <a:r>
              <a:rPr lang="en-US" sz="2000" dirty="0" err="1"/>
              <a:t>Ghauri</a:t>
            </a:r>
            <a:r>
              <a:rPr lang="en-US" sz="2000" dirty="0"/>
              <a:t>, Muhaymin Raza, </a:t>
            </a:r>
            <a:r>
              <a:rPr lang="en-US" sz="2000" dirty="0" err="1" smtClean="0"/>
              <a:t>Elee</a:t>
            </a:r>
            <a:r>
              <a:rPr lang="en-US" sz="2000" dirty="0" smtClean="0"/>
              <a:t> </a:t>
            </a:r>
            <a:r>
              <a:rPr lang="en-US" sz="2000" dirty="0" err="1"/>
              <a:t>Saleem</a:t>
            </a:r>
            <a:r>
              <a:rPr lang="en-US" sz="2000" dirty="0"/>
              <a:t>, </a:t>
            </a:r>
            <a:r>
              <a:rPr lang="en-US" sz="2000" dirty="0" smtClean="0"/>
              <a:t> </a:t>
            </a:r>
            <a:r>
              <a:rPr lang="en-US" sz="2000" dirty="0" err="1" smtClean="0"/>
              <a:t>Xhulio</a:t>
            </a:r>
            <a:r>
              <a:rPr lang="en-US" sz="2000" dirty="0"/>
              <a:t> </a:t>
            </a:r>
            <a:r>
              <a:rPr lang="en-US" sz="2000" dirty="0" err="1"/>
              <a:t>Zhapa</a:t>
            </a:r>
            <a:endParaRPr lang="en-US" sz="2000" dirty="0"/>
          </a:p>
          <a:p>
            <a:r>
              <a:rPr lang="en-US" sz="2000" b="1" dirty="0">
                <a:ea typeface="Calibri"/>
                <a:cs typeface="Calibri"/>
              </a:rPr>
              <a:t> 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xmlns="" id="{365697FA-516F-176C-4161-F7D9E94CDE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0" t="14032" r="10" b="6373"/>
          <a:stretch/>
        </p:blipFill>
        <p:spPr>
          <a:xfrm>
            <a:off x="0" y="0"/>
            <a:ext cx="7081736" cy="5252936"/>
          </a:xfrm>
        </p:spPr>
      </p:pic>
    </p:spTree>
    <p:extLst>
      <p:ext uri="{BB962C8B-B14F-4D97-AF65-F5344CB8AC3E}">
        <p14:creationId xmlns:p14="http://schemas.microsoft.com/office/powerpoint/2010/main" val="1140073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795CEA88-0DA1-4E64-9339-1DF228A402F2}"/>
              </a:ext>
            </a:extLst>
          </p:cNvPr>
          <p:cNvCxnSpPr>
            <a:cxnSpLocks/>
          </p:cNvCxnSpPr>
          <p:nvPr/>
        </p:nvCxnSpPr>
        <p:spPr>
          <a:xfrm>
            <a:off x="521292" y="6495674"/>
            <a:ext cx="604156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D539C08-ADD9-E035-B8FC-E0B65CE108B8}"/>
              </a:ext>
            </a:extLst>
          </p:cNvPr>
          <p:cNvSpPr txBox="1"/>
          <p:nvPr/>
        </p:nvSpPr>
        <p:spPr>
          <a:xfrm>
            <a:off x="491478" y="362325"/>
            <a:ext cx="260773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400" b="1" i="0" dirty="0">
                <a:solidFill>
                  <a:srgbClr val="1D1C1D"/>
                </a:solidFill>
                <a:effectLst/>
              </a:rPr>
              <a:t>Demo with Tableau</a:t>
            </a:r>
            <a:endParaRPr lang="en-US" sz="54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218941" y="3438659"/>
            <a:ext cx="32325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2"/>
              </a:rPr>
              <a:t>https://github.com/Elee-Saleem/team-6-project-4/blob/main/credit_card_transactions%20xhulio.twbx</a:t>
            </a:r>
            <a:r>
              <a:rPr lang="en-US" dirty="0"/>
              <a:t> 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76753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xmlns="" id="{F5BF567B-D87E-DD18-ACFF-7E9B6D1720E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90" b="10590"/>
          <a:stretch>
            <a:fillRect/>
          </a:stretch>
        </p:blipFill>
        <p:spPr>
          <a:xfrm>
            <a:off x="0" y="-823"/>
            <a:ext cx="12192000" cy="6858000"/>
          </a:xfr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xmlns="" id="{E5C61A8F-8D22-6AE0-AC08-50A823EFD174}"/>
              </a:ext>
            </a:extLst>
          </p:cNvPr>
          <p:cNvSpPr/>
          <p:nvPr/>
        </p:nvSpPr>
        <p:spPr>
          <a:xfrm>
            <a:off x="4800765" y="342146"/>
            <a:ext cx="1895054" cy="923278"/>
          </a:xfrm>
          <a:prstGeom prst="ellipse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sz="2400" dirty="0">
                <a:solidFill>
                  <a:schemeClr val="bg1"/>
                </a:solidFill>
              </a:rPr>
              <a:t>CSV data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85BE44D8-33F2-B081-EC40-33E3D24CFBDA}"/>
              </a:ext>
            </a:extLst>
          </p:cNvPr>
          <p:cNvSpPr/>
          <p:nvPr/>
        </p:nvSpPr>
        <p:spPr>
          <a:xfrm>
            <a:off x="4847208" y="1576142"/>
            <a:ext cx="1802167" cy="84337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SQL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A9272829-8DA8-5B69-A3AC-C43C60141CE6}"/>
              </a:ext>
            </a:extLst>
          </p:cNvPr>
          <p:cNvSpPr/>
          <p:nvPr/>
        </p:nvSpPr>
        <p:spPr>
          <a:xfrm>
            <a:off x="4842767" y="2865450"/>
            <a:ext cx="1802167" cy="84337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Cleaning and Preparing Data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A1CA3FB1-2256-EAC3-BB2D-DD134F727EA7}"/>
              </a:ext>
            </a:extLst>
          </p:cNvPr>
          <p:cNvSpPr/>
          <p:nvPr/>
        </p:nvSpPr>
        <p:spPr>
          <a:xfrm>
            <a:off x="7174637" y="1576142"/>
            <a:ext cx="1802167" cy="84337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Tableau Visualization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0CB3C0E2-C7AC-06B0-24F8-8BA7F6A696CC}"/>
              </a:ext>
            </a:extLst>
          </p:cNvPr>
          <p:cNvSpPr/>
          <p:nvPr/>
        </p:nvSpPr>
        <p:spPr>
          <a:xfrm>
            <a:off x="4842767" y="4154758"/>
            <a:ext cx="1802167" cy="84337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Testing Machine Learning Algorithm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xmlns="" id="{AED3EFE9-0BD3-B6A2-F55C-12FDA7A33A6C}"/>
              </a:ext>
            </a:extLst>
          </p:cNvPr>
          <p:cNvCxnSpPr>
            <a:cxnSpLocks/>
            <a:stCxn id="15" idx="4"/>
            <a:endCxn id="16" idx="0"/>
          </p:cNvCxnSpPr>
          <p:nvPr/>
        </p:nvCxnSpPr>
        <p:spPr>
          <a:xfrm>
            <a:off x="5748292" y="1265424"/>
            <a:ext cx="0" cy="31071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D6392C5B-85F2-1090-B77F-629CADA2C36B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 flipH="1">
            <a:off x="5743851" y="2419521"/>
            <a:ext cx="4441" cy="44592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1AAE4027-1A92-965B-6CE4-85375B79B539}"/>
              </a:ext>
            </a:extLst>
          </p:cNvPr>
          <p:cNvCxnSpPr>
            <a:cxnSpLocks/>
            <a:stCxn id="17" idx="2"/>
            <a:endCxn id="19" idx="0"/>
          </p:cNvCxnSpPr>
          <p:nvPr/>
        </p:nvCxnSpPr>
        <p:spPr>
          <a:xfrm>
            <a:off x="5743851" y="3708829"/>
            <a:ext cx="0" cy="44592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592D5B5B-C7DB-8C2D-4586-8F48AE4D873B}"/>
              </a:ext>
            </a:extLst>
          </p:cNvPr>
          <p:cNvCxnSpPr>
            <a:cxnSpLocks/>
            <a:stCxn id="15" idx="5"/>
          </p:cNvCxnSpPr>
          <p:nvPr/>
        </p:nvCxnSpPr>
        <p:spPr>
          <a:xfrm>
            <a:off x="6418295" y="1130213"/>
            <a:ext cx="677348" cy="44592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D676521A-0467-2E6F-2AC8-83847C7BC553}"/>
              </a:ext>
            </a:extLst>
          </p:cNvPr>
          <p:cNvSpPr/>
          <p:nvPr/>
        </p:nvSpPr>
        <p:spPr>
          <a:xfrm>
            <a:off x="3019887" y="5757519"/>
            <a:ext cx="1802167" cy="84337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Good Performance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267009CC-626F-FF5E-755F-EFFA9A2657CC}"/>
              </a:ext>
            </a:extLst>
          </p:cNvPr>
          <p:cNvSpPr/>
          <p:nvPr/>
        </p:nvSpPr>
        <p:spPr>
          <a:xfrm>
            <a:off x="6644934" y="5697421"/>
            <a:ext cx="1802167" cy="8433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bg1"/>
                </a:solidFill>
              </a:rPr>
              <a:t>Bad Performance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xmlns="" id="{8EB6FD2C-E010-6955-AD02-08FDB531A8CF}"/>
              </a:ext>
            </a:extLst>
          </p:cNvPr>
          <p:cNvCxnSpPr>
            <a:cxnSpLocks/>
            <a:stCxn id="19" idx="2"/>
            <a:endCxn id="24" idx="0"/>
          </p:cNvCxnSpPr>
          <p:nvPr/>
        </p:nvCxnSpPr>
        <p:spPr>
          <a:xfrm rot="5400000">
            <a:off x="4452720" y="4466388"/>
            <a:ext cx="759382" cy="1822880"/>
          </a:xfrm>
          <a:prstGeom prst="bentConnector3">
            <a:avLst>
              <a:gd name="adj1" fmla="val 50000"/>
            </a:avLst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xmlns="" id="{2D8E7C9E-FAF2-0FE0-6EC4-0B557A921109}"/>
              </a:ext>
            </a:extLst>
          </p:cNvPr>
          <p:cNvCxnSpPr>
            <a:cxnSpLocks/>
            <a:stCxn id="19" idx="2"/>
            <a:endCxn id="25" idx="0"/>
          </p:cNvCxnSpPr>
          <p:nvPr/>
        </p:nvCxnSpPr>
        <p:spPr>
          <a:xfrm rot="16200000" flipH="1">
            <a:off x="6295292" y="4446695"/>
            <a:ext cx="699284" cy="1802167"/>
          </a:xfrm>
          <a:prstGeom prst="bentConnector3">
            <a:avLst>
              <a:gd name="adj1" fmla="val 55078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xmlns="" id="{17B7C7EF-1B7D-8EF2-2933-396C730E02F9}"/>
              </a:ext>
            </a:extLst>
          </p:cNvPr>
          <p:cNvCxnSpPr>
            <a:cxnSpLocks/>
            <a:stCxn id="25" idx="3"/>
          </p:cNvCxnSpPr>
          <p:nvPr/>
        </p:nvCxnSpPr>
        <p:spPr>
          <a:xfrm flipH="1" flipV="1">
            <a:off x="6665647" y="4576447"/>
            <a:ext cx="1781454" cy="1542664"/>
          </a:xfrm>
          <a:prstGeom prst="bentConnector3">
            <a:avLst>
              <a:gd name="adj1" fmla="val -12832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Donut 59">
            <a:extLst>
              <a:ext uri="{FF2B5EF4-FFF2-40B4-BE49-F238E27FC236}">
                <a16:creationId xmlns:a16="http://schemas.microsoft.com/office/drawing/2014/main" xmlns="" id="{0849162D-B082-A714-0514-83110EE24CB8}"/>
              </a:ext>
            </a:extLst>
          </p:cNvPr>
          <p:cNvSpPr/>
          <p:nvPr/>
        </p:nvSpPr>
        <p:spPr>
          <a:xfrm>
            <a:off x="345687" y="342146"/>
            <a:ext cx="414008" cy="414008"/>
          </a:xfrm>
          <a:prstGeom prst="donu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Donut 59">
            <a:extLst>
              <a:ext uri="{FF2B5EF4-FFF2-40B4-BE49-F238E27FC236}">
                <a16:creationId xmlns:a16="http://schemas.microsoft.com/office/drawing/2014/main" xmlns="" id="{CED21C24-9FD8-839F-98FA-C59D3A4BDC35}"/>
              </a:ext>
            </a:extLst>
          </p:cNvPr>
          <p:cNvSpPr/>
          <p:nvPr/>
        </p:nvSpPr>
        <p:spPr>
          <a:xfrm>
            <a:off x="11380576" y="6082819"/>
            <a:ext cx="414008" cy="414008"/>
          </a:xfrm>
          <a:prstGeom prst="donu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527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4CA039-C32F-4D77-14DB-DB9301FAD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008" y="143774"/>
            <a:ext cx="5334197" cy="831224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>
                <a:cs typeface="Calibri Light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6635F71-E76E-B838-1DB9-9B8F10053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900" dirty="0"/>
              <a:t/>
            </a:r>
            <a:br>
              <a:rPr lang="en-US" sz="1900" dirty="0"/>
            </a:br>
            <a:endParaRPr lang="en-US" sz="1900">
              <a:cs typeface="Calibri" panose="020F0502020204030204"/>
            </a:endParaRP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xmlns="" id="{0A807033-27D9-2C90-5079-C2C59CA2FE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45" r="17094" b="-3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919DD25-932D-53E5-C8AB-0276A4813048}"/>
              </a:ext>
            </a:extLst>
          </p:cNvPr>
          <p:cNvSpPr txBox="1"/>
          <p:nvPr/>
        </p:nvSpPr>
        <p:spPr>
          <a:xfrm>
            <a:off x="134596" y="980108"/>
            <a:ext cx="6472564" cy="56630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b="1" dirty="0">
                <a:ea typeface="+mn-lt"/>
                <a:cs typeface="+mn-lt"/>
              </a:rPr>
              <a:t>Feature </a:t>
            </a:r>
            <a:r>
              <a:rPr lang="en-US" sz="2200" b="1" dirty="0" smtClean="0">
                <a:ea typeface="+mn-lt"/>
                <a:cs typeface="+mn-lt"/>
              </a:rPr>
              <a:t>Importance</a:t>
            </a:r>
            <a:endParaRPr lang="en-US" sz="2200" b="1" dirty="0">
              <a:cs typeface="Calibri"/>
            </a:endParaRPr>
          </a:p>
          <a:p>
            <a:endParaRPr lang="en-US" sz="2200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ea typeface="+mn-lt"/>
                <a:cs typeface="+mn-lt"/>
              </a:rPr>
              <a:t> </a:t>
            </a:r>
            <a:r>
              <a:rPr lang="en-US" sz="2200" b="1" dirty="0">
                <a:ea typeface="+mn-lt"/>
                <a:cs typeface="+mn-lt"/>
              </a:rPr>
              <a:t>Model Performance: </a:t>
            </a:r>
            <a:r>
              <a:rPr lang="en-US" sz="2200" dirty="0">
                <a:ea typeface="+mn-lt"/>
                <a:cs typeface="+mn-lt"/>
              </a:rPr>
              <a:t>Understanding the nature of the data, addressing imbalances, and selecting the right model are crucial for effective fraud detection.</a:t>
            </a:r>
          </a:p>
          <a:p>
            <a:pPr marL="285750" indent="-285750">
              <a:buFont typeface="Arial"/>
              <a:buChar char="•"/>
            </a:pPr>
            <a:endParaRPr lang="en-US" sz="22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200" b="1" dirty="0">
                <a:ea typeface="+mn-lt"/>
                <a:cs typeface="+mn-lt"/>
              </a:rPr>
              <a:t>Feedback Loop</a:t>
            </a:r>
            <a:endParaRPr lang="en-US" sz="2200" b="1" dirty="0">
              <a:cs typeface="Calibri"/>
            </a:endParaRPr>
          </a:p>
          <a:p>
            <a:endParaRPr lang="en-US" sz="2200" b="1" dirty="0" smtClean="0">
              <a:ea typeface="+mn-lt"/>
              <a:cs typeface="+mn-lt"/>
            </a:endParaRPr>
          </a:p>
          <a:p>
            <a:endParaRPr lang="en-US" sz="2200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200" b="1" dirty="0">
                <a:ea typeface="+mn-lt"/>
                <a:cs typeface="+mn-lt"/>
              </a:rPr>
              <a:t>Business Impact: </a:t>
            </a:r>
            <a:endParaRPr lang="en-US" sz="2200" dirty="0"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 sz="2200" dirty="0">
                <a:cs typeface="Calibri"/>
              </a:rPr>
              <a:t>Increased security and risk detection measures for CVC &amp; online transactions </a:t>
            </a:r>
            <a:endParaRPr lang="en-US" sz="2200" b="1" dirty="0"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 sz="2200" dirty="0">
                <a:cs typeface="Calibri"/>
              </a:rPr>
              <a:t> Residents in certain countries may desire double verification systems </a:t>
            </a:r>
          </a:p>
          <a:p>
            <a:pPr marL="285750" indent="-285750">
              <a:buFont typeface="Calibri"/>
              <a:buChar char="-"/>
            </a:pPr>
            <a:endParaRPr lang="en-US" dirty="0">
              <a:cs typeface="Calibri"/>
            </a:endParaRPr>
          </a:p>
          <a:p>
            <a:endParaRPr lang="en-US" b="1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2709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xmlns="" id="{42FEA6E8-124B-2816-CBB9-9D6F5AE5175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5" b="7875"/>
          <a:stretch/>
        </p:blipFill>
        <p:spPr/>
      </p:pic>
      <p:sp>
        <p:nvSpPr>
          <p:cNvPr id="19" name="Rectangle: Top Corners Rounded 18">
            <a:extLst>
              <a:ext uri="{FF2B5EF4-FFF2-40B4-BE49-F238E27FC236}">
                <a16:creationId xmlns:a16="http://schemas.microsoft.com/office/drawing/2014/main" xmlns="" id="{D14B8672-741C-490F-A8D4-8BDF126C935C}"/>
              </a:ext>
            </a:extLst>
          </p:cNvPr>
          <p:cNvSpPr/>
          <p:nvPr/>
        </p:nvSpPr>
        <p:spPr>
          <a:xfrm>
            <a:off x="5333841" y="0"/>
            <a:ext cx="6858159" cy="6857999"/>
          </a:xfrm>
          <a:prstGeom prst="round2SameRect">
            <a:avLst>
              <a:gd name="adj1" fmla="val 1721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EFE6FC0-F356-B0E7-4E10-5258D7A1BDB6}"/>
              </a:ext>
            </a:extLst>
          </p:cNvPr>
          <p:cNvSpPr txBox="1"/>
          <p:nvPr/>
        </p:nvSpPr>
        <p:spPr>
          <a:xfrm>
            <a:off x="5593976" y="279768"/>
            <a:ext cx="27093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cs typeface="Calibri Light"/>
              </a:rPr>
              <a:t>Limitations</a:t>
            </a:r>
            <a:endParaRPr lang="en-US" sz="3600" b="1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95C7BA12-4CA5-ED86-6848-2AC81343479D}"/>
              </a:ext>
            </a:extLst>
          </p:cNvPr>
          <p:cNvCxnSpPr>
            <a:cxnSpLocks/>
          </p:cNvCxnSpPr>
          <p:nvPr/>
        </p:nvCxnSpPr>
        <p:spPr>
          <a:xfrm>
            <a:off x="5731685" y="1067767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0D44DCD4-3133-A9AD-80D7-A58044C5D9FB}"/>
              </a:ext>
            </a:extLst>
          </p:cNvPr>
          <p:cNvSpPr txBox="1"/>
          <p:nvPr/>
        </p:nvSpPr>
        <p:spPr>
          <a:xfrm>
            <a:off x="6296052" y="1353985"/>
            <a:ext cx="573281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000" b="1" dirty="0"/>
              <a:t>Data had records over 2 months and was recorded for 2 days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78E4746-55BA-36E7-0465-3DE2B6E5135E}"/>
              </a:ext>
            </a:extLst>
          </p:cNvPr>
          <p:cNvSpPr txBox="1"/>
          <p:nvPr/>
        </p:nvSpPr>
        <p:spPr>
          <a:xfrm>
            <a:off x="6328741" y="2380441"/>
            <a:ext cx="439137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000" b="1" dirty="0"/>
              <a:t>Data was more concentrate about British clients.</a:t>
            </a:r>
            <a:endParaRPr lang="en-CA" sz="2000" b="1" i="0" dirty="0"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E397028-CC42-CEC0-E3D0-6D9A7786DD4E}"/>
              </a:ext>
            </a:extLst>
          </p:cNvPr>
          <p:cNvSpPr txBox="1"/>
          <p:nvPr/>
        </p:nvSpPr>
        <p:spPr>
          <a:xfrm>
            <a:off x="6395486" y="3275111"/>
            <a:ext cx="381564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000" b="1" i="0" dirty="0">
                <a:effectLst/>
              </a:rPr>
              <a:t>Data Drift</a:t>
            </a:r>
            <a:r>
              <a:rPr lang="en-CA" sz="2000" b="0" i="0" dirty="0">
                <a:solidFill>
                  <a:srgbClr val="374151"/>
                </a:solidFill>
                <a:effectLst/>
              </a:rPr>
              <a:t>: model's performance degrades</a:t>
            </a:r>
            <a:endParaRPr lang="en-US" sz="20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044903BF-9226-B91C-D2F7-FA47054F3904}"/>
              </a:ext>
            </a:extLst>
          </p:cNvPr>
          <p:cNvSpPr/>
          <p:nvPr/>
        </p:nvSpPr>
        <p:spPr>
          <a:xfrm>
            <a:off x="5731685" y="1353985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xmlns="" id="{EAF60D87-C66E-C8C3-C58E-98CD8AAA5C5E}"/>
              </a:ext>
            </a:extLst>
          </p:cNvPr>
          <p:cNvSpPr/>
          <p:nvPr/>
        </p:nvSpPr>
        <p:spPr>
          <a:xfrm>
            <a:off x="5818064" y="3428999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22DB6177-9A23-9E42-FBCF-985D1D15E5A1}"/>
              </a:ext>
            </a:extLst>
          </p:cNvPr>
          <p:cNvSpPr/>
          <p:nvPr/>
        </p:nvSpPr>
        <p:spPr>
          <a:xfrm>
            <a:off x="5784848" y="2380441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" name="Rectangle: Rounded Corners 15">
            <a:extLst>
              <a:ext uri="{FF2B5EF4-FFF2-40B4-BE49-F238E27FC236}">
                <a16:creationId xmlns:a16="http://schemas.microsoft.com/office/drawing/2014/main" xmlns="" id="{6BE5EEC9-D3FF-8E15-B5CC-35951A0E0C75}"/>
              </a:ext>
            </a:extLst>
          </p:cNvPr>
          <p:cNvSpPr/>
          <p:nvPr/>
        </p:nvSpPr>
        <p:spPr>
          <a:xfrm>
            <a:off x="5873929" y="4351747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53FF7A05-3D5B-A571-839C-6C7FB31C530C}"/>
              </a:ext>
            </a:extLst>
          </p:cNvPr>
          <p:cNvSpPr txBox="1"/>
          <p:nvPr/>
        </p:nvSpPr>
        <p:spPr>
          <a:xfrm>
            <a:off x="6395486" y="4244025"/>
            <a:ext cx="381564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000" b="1" i="0" dirty="0">
                <a:effectLst/>
              </a:rPr>
              <a:t>Data imbalance</a:t>
            </a:r>
            <a:r>
              <a:rPr lang="en-CA" sz="2000" b="0" i="0" dirty="0">
                <a:solidFill>
                  <a:srgbClr val="374151"/>
                </a:solidFill>
                <a:effectLst/>
              </a:rPr>
              <a:t>: Logistic Regression not feasible when data skewed in one direction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59292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xmlns="" id="{6835F5F2-4B46-D0CD-9E26-DA6BC77C721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47" r="12247"/>
          <a:stretch>
            <a:fillRect/>
          </a:stretch>
        </p:blipFill>
        <p:spPr/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xmlns="" id="{3F9B0719-E210-464D-AAAE-19CE87235A8D}"/>
              </a:ext>
            </a:extLst>
          </p:cNvPr>
          <p:cNvSpPr/>
          <p:nvPr/>
        </p:nvSpPr>
        <p:spPr>
          <a:xfrm>
            <a:off x="1046272" y="885477"/>
            <a:ext cx="5693195" cy="4882212"/>
          </a:xfrm>
          <a:prstGeom prst="roundRect">
            <a:avLst>
              <a:gd name="adj" fmla="val 1583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35DE995-449A-801E-DF55-E592EE465EAF}"/>
              </a:ext>
            </a:extLst>
          </p:cNvPr>
          <p:cNvSpPr txBox="1"/>
          <p:nvPr/>
        </p:nvSpPr>
        <p:spPr>
          <a:xfrm>
            <a:off x="1365250" y="1231384"/>
            <a:ext cx="26606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cs typeface="Calibri Light"/>
              </a:rPr>
              <a:t>Next Steps</a:t>
            </a:r>
            <a:endParaRPr lang="en-US" sz="36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CA2256F4-0353-3F53-2487-0293AEACF071}"/>
              </a:ext>
            </a:extLst>
          </p:cNvPr>
          <p:cNvCxnSpPr>
            <a:cxnSpLocks/>
          </p:cNvCxnSpPr>
          <p:nvPr/>
        </p:nvCxnSpPr>
        <p:spPr>
          <a:xfrm>
            <a:off x="1578105" y="1877715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F1BA148-3FA7-A62E-7A23-E4B0150AAD3C}"/>
              </a:ext>
            </a:extLst>
          </p:cNvPr>
          <p:cNvSpPr txBox="1"/>
          <p:nvPr/>
        </p:nvSpPr>
        <p:spPr>
          <a:xfrm>
            <a:off x="2132207" y="2486620"/>
            <a:ext cx="421309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cs typeface="Calibri"/>
              </a:rPr>
              <a:t>Data of the whole year </a:t>
            </a:r>
            <a:r>
              <a:rPr lang="en-US" sz="2000" dirty="0">
                <a:cs typeface="Arial"/>
              </a:rPr>
              <a:t>needed to be collected and studied 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C617D5F-7E31-9A8A-22CA-01B4BA7703F5}"/>
              </a:ext>
            </a:extLst>
          </p:cNvPr>
          <p:cNvSpPr txBox="1"/>
          <p:nvPr/>
        </p:nvSpPr>
        <p:spPr>
          <a:xfrm>
            <a:off x="2132207" y="3339550"/>
            <a:ext cx="451789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Inclusion of more data from other countries of residences as well </a:t>
            </a:r>
            <a:endParaRPr lang="en-US" sz="2000" dirty="0">
              <a:cs typeface="Arial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442BB0FC-5CA0-56AC-3BF5-8789178E391C}"/>
              </a:ext>
            </a:extLst>
          </p:cNvPr>
          <p:cNvSpPr/>
          <p:nvPr/>
        </p:nvSpPr>
        <p:spPr>
          <a:xfrm>
            <a:off x="1578105" y="2611426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xmlns="" id="{492992C9-AAF2-0C4D-42B0-926A7E599A1A}"/>
              </a:ext>
            </a:extLst>
          </p:cNvPr>
          <p:cNvSpPr/>
          <p:nvPr/>
        </p:nvSpPr>
        <p:spPr>
          <a:xfrm>
            <a:off x="1578105" y="3496903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" name="Rectangle: Rounded Corners 21">
            <a:extLst>
              <a:ext uri="{FF2B5EF4-FFF2-40B4-BE49-F238E27FC236}">
                <a16:creationId xmlns:a16="http://schemas.microsoft.com/office/drawing/2014/main" xmlns="" id="{492992C9-AAF2-0C4D-42B0-926A7E599A1A}"/>
              </a:ext>
            </a:extLst>
          </p:cNvPr>
          <p:cNvSpPr/>
          <p:nvPr/>
        </p:nvSpPr>
        <p:spPr>
          <a:xfrm>
            <a:off x="1606452" y="4269988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C617D5F-7E31-9A8A-22CA-01B4BA7703F5}"/>
              </a:ext>
            </a:extLst>
          </p:cNvPr>
          <p:cNvSpPr txBox="1"/>
          <p:nvPr/>
        </p:nvSpPr>
        <p:spPr>
          <a:xfrm>
            <a:off x="2132206" y="4169699"/>
            <a:ext cx="451789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Study data from other large economies such as all G20 countries for improved comparisons</a:t>
            </a:r>
            <a:endParaRPr lang="en-US" sz="20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26692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rgbClr val="2A4982"/>
            </a:gs>
            <a:gs pos="49000">
              <a:srgbClr val="345DA6"/>
            </a:gs>
            <a:gs pos="100000">
              <a:srgbClr val="223C6A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xmlns="" id="{0F12FCAD-9D5D-F834-3DA3-6EE3930973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96" b="10796"/>
          <a:stretch>
            <a:fillRect/>
          </a:stretch>
        </p:blipFill>
        <p:spPr/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xmlns="" id="{059884AE-2693-4983-84AE-8C1D4CBB178E}"/>
              </a:ext>
            </a:extLst>
          </p:cNvPr>
          <p:cNvSpPr/>
          <p:nvPr/>
        </p:nvSpPr>
        <p:spPr>
          <a:xfrm>
            <a:off x="5895464" y="1"/>
            <a:ext cx="6296536" cy="6858000"/>
          </a:xfrm>
          <a:prstGeom prst="roundRect">
            <a:avLst>
              <a:gd name="adj" fmla="val 1888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BA57F4B-81DF-F7B3-156B-A1CD7148EC58}"/>
              </a:ext>
            </a:extLst>
          </p:cNvPr>
          <p:cNvSpPr txBox="1"/>
          <p:nvPr/>
        </p:nvSpPr>
        <p:spPr>
          <a:xfrm>
            <a:off x="6286500" y="197318"/>
            <a:ext cx="2514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cs typeface="Calibri Light"/>
              </a:rPr>
              <a:t>Reflections</a:t>
            </a:r>
            <a:endParaRPr lang="en-US" sz="3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8A56700-2762-A20E-2664-8CD30AF7E3D8}"/>
              </a:ext>
            </a:extLst>
          </p:cNvPr>
          <p:cNvSpPr txBox="1"/>
          <p:nvPr/>
        </p:nvSpPr>
        <p:spPr>
          <a:xfrm>
            <a:off x="6165921" y="1402886"/>
            <a:ext cx="5798552" cy="3570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dirty="0"/>
              <a:t>To answer the problem: ​</a:t>
            </a:r>
            <a:endParaRPr lang="en-US" sz="1400" dirty="0"/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Users </a:t>
            </a:r>
            <a:r>
              <a:rPr lang="en-US" dirty="0"/>
              <a:t>within the age group of 40-49 and users completing transactions through CVC and online are most at risk​</a:t>
            </a:r>
            <a:endParaRPr lang="en-US" sz="1400" dirty="0"/>
          </a:p>
          <a:p>
            <a:pPr fontAlgn="base"/>
            <a:r>
              <a:rPr lang="en-US" dirty="0"/>
              <a:t>​</a:t>
            </a:r>
            <a:endParaRPr lang="en-US" sz="1400" dirty="0"/>
          </a:p>
          <a:p>
            <a:pPr fontAlgn="base"/>
            <a:r>
              <a:rPr lang="en-US" dirty="0"/>
              <a:t>Technical Reflections:</a:t>
            </a:r>
            <a:r>
              <a:rPr lang="en-US" dirty="0" smtClean="0"/>
              <a:t>​</a:t>
            </a:r>
          </a:p>
          <a:p>
            <a:pPr fontAlgn="base"/>
            <a:endParaRPr lang="en-US" dirty="0" smtClean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How to import data from SQL Database into </a:t>
            </a:r>
            <a:r>
              <a:rPr lang="en-US" sz="1600" dirty="0" smtClean="0"/>
              <a:t>python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That oversampling is not always useful</a:t>
            </a:r>
          </a:p>
          <a:p>
            <a:pPr fontAlgn="base"/>
            <a:r>
              <a:rPr lang="en-US" dirty="0" smtClean="0"/>
              <a:t>​</a:t>
            </a:r>
            <a:endParaRPr lang="en-US" sz="1400" dirty="0"/>
          </a:p>
          <a:p>
            <a:pPr fontAlgn="base"/>
            <a:r>
              <a:rPr lang="en-US" dirty="0" smtClean="0"/>
              <a:t>​</a:t>
            </a:r>
            <a:r>
              <a:rPr lang="en-US" dirty="0"/>
              <a:t/>
            </a:r>
            <a:br>
              <a:rPr lang="en-US" dirty="0"/>
            </a:br>
            <a:endParaRPr lang="en-US" sz="1400" dirty="0"/>
          </a:p>
          <a:p>
            <a:pPr lvl="1">
              <a:buClr>
                <a:srgbClr val="345DA6"/>
              </a:buClr>
            </a:pPr>
            <a:endParaRPr lang="en-US" sz="1800" dirty="0">
              <a:solidFill>
                <a:srgbClr val="1D1C1D"/>
              </a:solidFill>
              <a:latin typeface="Calibri"/>
              <a:cs typeface="Arial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72E69DD9-9DC3-2C3C-FF5B-E0B7B208C2E6}"/>
              </a:ext>
            </a:extLst>
          </p:cNvPr>
          <p:cNvCxnSpPr>
            <a:cxnSpLocks/>
          </p:cNvCxnSpPr>
          <p:nvPr/>
        </p:nvCxnSpPr>
        <p:spPr>
          <a:xfrm>
            <a:off x="6415062" y="971079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6081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xmlns="" id="{E7E494DC-7355-F90D-F878-6C0EB277E8F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00" b="10600"/>
          <a:stretch/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D8AA40C-3638-33E4-A182-71EA74A679A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5DA6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9FE3B386-FB37-5BC0-30F4-3E304E2D70A9}"/>
              </a:ext>
            </a:extLst>
          </p:cNvPr>
          <p:cNvSpPr/>
          <p:nvPr/>
        </p:nvSpPr>
        <p:spPr>
          <a:xfrm>
            <a:off x="1253066" y="809978"/>
            <a:ext cx="9685867" cy="5238044"/>
          </a:xfrm>
          <a:prstGeom prst="roundRect">
            <a:avLst>
              <a:gd name="adj" fmla="val 2658"/>
            </a:avLst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7DCA58E-B236-AC65-C52D-1A8E8A071798}"/>
              </a:ext>
            </a:extLst>
          </p:cNvPr>
          <p:cNvSpPr txBox="1"/>
          <p:nvPr/>
        </p:nvSpPr>
        <p:spPr>
          <a:xfrm>
            <a:off x="3047999" y="102496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3600" b="1" dirty="0"/>
              <a:t>Appendix</a:t>
            </a:r>
            <a:endParaRPr lang="en-US" sz="36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2F8A0B2C-E869-BE03-DE92-2A6FA0435DF4}"/>
              </a:ext>
            </a:extLst>
          </p:cNvPr>
          <p:cNvCxnSpPr>
            <a:cxnSpLocks/>
          </p:cNvCxnSpPr>
          <p:nvPr/>
        </p:nvCxnSpPr>
        <p:spPr>
          <a:xfrm>
            <a:off x="5506231" y="1706330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38B234FD-81F7-364E-135F-12B99AA8F2FE}"/>
              </a:ext>
            </a:extLst>
          </p:cNvPr>
          <p:cNvSpPr txBox="1">
            <a:spLocks/>
          </p:cNvSpPr>
          <p:nvPr/>
        </p:nvSpPr>
        <p:spPr>
          <a:xfrm>
            <a:off x="1778000" y="1992027"/>
            <a:ext cx="8813800" cy="37515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1800" dirty="0">
                <a:solidFill>
                  <a:srgbClr val="1D1C1D"/>
                </a:solidFill>
                <a:latin typeface="Calibri"/>
                <a:cs typeface="Arial"/>
              </a:rPr>
              <a:t>You should add citations to any and all code, research and/ or data links that have been used in your project here. Also, link to your </a:t>
            </a:r>
            <a:r>
              <a:rPr lang="en-CA" sz="1800" dirty="0" err="1">
                <a:solidFill>
                  <a:srgbClr val="1D1C1D"/>
                </a:solidFill>
                <a:latin typeface="Calibri"/>
                <a:cs typeface="Arial"/>
              </a:rPr>
              <a:t>github</a:t>
            </a:r>
            <a:r>
              <a:rPr lang="en-CA" sz="1800" dirty="0">
                <a:solidFill>
                  <a:srgbClr val="1D1C1D"/>
                </a:solidFill>
                <a:latin typeface="Calibri"/>
                <a:cs typeface="Arial"/>
              </a:rPr>
              <a:t> repo and project timelines and/ or project board should be here.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1800" dirty="0">
                <a:solidFill>
                  <a:srgbClr val="1D1C1D"/>
                </a:solidFill>
                <a:latin typeface="Calibri"/>
                <a:cs typeface="Arial"/>
              </a:rPr>
              <a:t>Dataset: </a:t>
            </a:r>
            <a:r>
              <a:rPr lang="en-CA" sz="1800" dirty="0">
                <a:solidFill>
                  <a:srgbClr val="1D1C1D"/>
                </a:solidFill>
                <a:ea typeface="+mn-lt"/>
                <a:cs typeface="+mn-lt"/>
                <a:hlinkClick r:id="rId3"/>
              </a:rPr>
              <a:t>https://www.kaggle.com/datasets/anurag629/credit-card-fraud-transaction-data/</a:t>
            </a:r>
            <a:r>
              <a:rPr lang="en-CA" sz="1800" dirty="0">
                <a:solidFill>
                  <a:srgbClr val="1D1C1D"/>
                </a:solidFill>
                <a:ea typeface="+mn-lt"/>
                <a:cs typeface="+mn-lt"/>
              </a:rPr>
              <a:t> </a:t>
            </a:r>
            <a:endParaRPr lang="en-CA" sz="1800" dirty="0">
              <a:solidFill>
                <a:srgbClr val="1D1C1D"/>
              </a:solidFill>
              <a:latin typeface="Calibri"/>
              <a:cs typeface="Arial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1800" dirty="0">
                <a:solidFill>
                  <a:srgbClr val="1D1C1D"/>
                </a:solidFill>
                <a:latin typeface="Calibri"/>
                <a:cs typeface="Arial"/>
              </a:rPr>
              <a:t>GitHub Repository: </a:t>
            </a:r>
            <a:r>
              <a:rPr lang="en-CA" sz="1800" dirty="0">
                <a:solidFill>
                  <a:srgbClr val="0070C0"/>
                </a:solidFill>
                <a:latin typeface="Calibri"/>
                <a:cs typeface="Arial"/>
              </a:rPr>
              <a:t>https://github.com/Elee-Saleem/team-6-project-4/tree/main</a:t>
            </a:r>
            <a:r>
              <a:rPr lang="en-CA" sz="2000" dirty="0">
                <a:solidFill>
                  <a:srgbClr val="0070C0"/>
                </a:solidFill>
              </a:rPr>
              <a:t> </a:t>
            </a:r>
            <a:r>
              <a:rPr lang="en-CA" sz="1200" b="1" dirty="0"/>
              <a:t>Project Timelines Board: </a:t>
            </a:r>
            <a:r>
              <a:rPr lang="en-CA" sz="18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https://github.com/users/projects/2/views/View 1 · Team 6 project</a:t>
            </a:r>
            <a:endParaRPr lang="en-CA" sz="1800" dirty="0">
              <a:solidFill>
                <a:srgbClr val="1D1C1D"/>
              </a:solidFill>
              <a:ea typeface="+mn-lt"/>
              <a:cs typeface="+mn-l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1800" dirty="0">
                <a:solidFill>
                  <a:srgbClr val="1D1C1D"/>
                </a:solidFill>
                <a:cs typeface="Calibri"/>
              </a:rPr>
              <a:t>Tableau Link: www.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CA" sz="1800" dirty="0">
              <a:solidFill>
                <a:srgbClr val="1D1C1D"/>
              </a:solidFill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1800" dirty="0">
                <a:solidFill>
                  <a:srgbClr val="1D1C1D"/>
                </a:solidFill>
                <a:cs typeface="Calibri"/>
              </a:rPr>
              <a:t>Chat GPT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1800" dirty="0" err="1">
                <a:solidFill>
                  <a:srgbClr val="1D1C1D"/>
                </a:solidFill>
                <a:cs typeface="Calibri"/>
              </a:rPr>
              <a:t>Stackoverflow</a:t>
            </a:r>
            <a:endParaRPr lang="en-CA" sz="1800" dirty="0">
              <a:solidFill>
                <a:srgbClr val="1D1C1D"/>
              </a:solidFill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 sz="1800" dirty="0">
              <a:solidFill>
                <a:srgbClr val="1D1C1D"/>
              </a:solidFill>
              <a:cs typeface="Calibri"/>
            </a:endParaRPr>
          </a:p>
        </p:txBody>
      </p:sp>
      <p:sp>
        <p:nvSpPr>
          <p:cNvPr id="2" name="AutoShape 2" descr="https://powerpoint.officeapps.live.com/pods/GetClipboardImage.ashx?Id=4be46bb8-09c5-4d60-8df2-833f82798857&amp;DC=PUS8&amp;pkey=04a6764b-0b45-46a1-9493-2d93370c2ddb&amp;wdwaccluster=PUS8"/>
          <p:cNvSpPr>
            <a:spLocks noChangeAspect="1" noChangeArrowheads="1"/>
          </p:cNvSpPr>
          <p:nvPr/>
        </p:nvSpPr>
        <p:spPr bwMode="auto">
          <a:xfrm>
            <a:off x="2190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8" name="AutoShape 4" descr="https://powerpoint.officeapps.live.com/pods/GetClipboardImage.ashx?Id=214bd0c5-5ba0-4c12-b2da-08246901cb60&amp;DC=PUS8&amp;pkey=a47bc304-fc48-4269-a301-a76f0b165d99&amp;wdwaccluster=PUS8"/>
          <p:cNvSpPr>
            <a:spLocks noChangeAspect="1" noChangeArrowheads="1"/>
          </p:cNvSpPr>
          <p:nvPr/>
        </p:nvSpPr>
        <p:spPr bwMode="auto">
          <a:xfrm>
            <a:off x="3714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9543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5929" y="2515897"/>
            <a:ext cx="10515600" cy="1325563"/>
          </a:xfrm>
        </p:spPr>
        <p:txBody>
          <a:bodyPr/>
          <a:lstStyle/>
          <a:p>
            <a:r>
              <a:rPr lang="en-CA" dirty="0" smtClean="0">
                <a:latin typeface="Arial Black" panose="020B0A04020102020204" pitchFamily="34" charset="0"/>
              </a:rPr>
              <a:t>T</a:t>
            </a:r>
            <a:r>
              <a:rPr lang="en-CA" b="1" dirty="0" smtClean="0">
                <a:latin typeface="Arial Black" panose="020B0A04020102020204" pitchFamily="34" charset="0"/>
              </a:rPr>
              <a:t>HANK YOU FOR LISTENING!</a:t>
            </a:r>
            <a:endParaRPr lang="en-CA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716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D0F067-D706-DA8D-B228-C894E09CB980}"/>
              </a:ext>
            </a:extLst>
          </p:cNvPr>
          <p:cNvSpPr/>
          <p:nvPr/>
        </p:nvSpPr>
        <p:spPr>
          <a:xfrm>
            <a:off x="7170057" y="0"/>
            <a:ext cx="5021943" cy="6858000"/>
          </a:xfrm>
          <a:prstGeom prst="rect">
            <a:avLst/>
          </a:prstGeom>
          <a:gradFill>
            <a:gsLst>
              <a:gs pos="0">
                <a:srgbClr val="345DA6"/>
              </a:gs>
              <a:gs pos="100000">
                <a:srgbClr val="2A498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xmlns="" id="{D7434274-50B3-4F91-B118-B80030B69341}"/>
              </a:ext>
            </a:extLst>
          </p:cNvPr>
          <p:cNvSpPr/>
          <p:nvPr/>
        </p:nvSpPr>
        <p:spPr>
          <a:xfrm>
            <a:off x="1051177" y="723900"/>
            <a:ext cx="10089646" cy="5410200"/>
          </a:xfrm>
          <a:prstGeom prst="roundRect">
            <a:avLst>
              <a:gd name="adj" fmla="val 1583"/>
            </a:avLst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1091DAA1-2F69-E8A1-3308-43DBB785FA63}"/>
              </a:ext>
            </a:extLst>
          </p:cNvPr>
          <p:cNvSpPr txBox="1"/>
          <p:nvPr/>
        </p:nvSpPr>
        <p:spPr>
          <a:xfrm>
            <a:off x="1367103" y="883269"/>
            <a:ext cx="351427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000" b="1" dirty="0">
                <a:cs typeface="Calibri Light"/>
              </a:rPr>
              <a:t>Motivation</a:t>
            </a:r>
            <a:endParaRPr lang="en-US" sz="4000" b="1" i="0" dirty="0">
              <a:effectLst/>
              <a:latin typeface="Helvetica Neue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xmlns="" id="{349D4131-AD5A-64D7-75B2-C6A589A31B33}"/>
              </a:ext>
            </a:extLst>
          </p:cNvPr>
          <p:cNvSpPr/>
          <p:nvPr/>
        </p:nvSpPr>
        <p:spPr>
          <a:xfrm>
            <a:off x="1367103" y="4760019"/>
            <a:ext cx="571778" cy="57177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xmlns="" id="{76962FEC-41E0-D720-9369-FBFCBEC788CE}"/>
              </a:ext>
            </a:extLst>
          </p:cNvPr>
          <p:cNvSpPr/>
          <p:nvPr/>
        </p:nvSpPr>
        <p:spPr>
          <a:xfrm>
            <a:off x="1367104" y="3964865"/>
            <a:ext cx="571778" cy="57177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9430B50B-1723-A9F1-F0FF-F8D78E0C3A5F}"/>
              </a:ext>
            </a:extLst>
          </p:cNvPr>
          <p:cNvCxnSpPr>
            <a:cxnSpLocks/>
          </p:cNvCxnSpPr>
          <p:nvPr/>
        </p:nvCxnSpPr>
        <p:spPr>
          <a:xfrm>
            <a:off x="1496690" y="1591155"/>
            <a:ext cx="1396181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Placeholder 43">
            <a:extLst>
              <a:ext uri="{FF2B5EF4-FFF2-40B4-BE49-F238E27FC236}">
                <a16:creationId xmlns:a16="http://schemas.microsoft.com/office/drawing/2014/main" xmlns="" id="{2E5EFA17-4640-C0EB-1A64-139876FACB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8" b="4578"/>
          <a:stretch>
            <a:fillRect/>
          </a:stretch>
        </p:blipFill>
        <p:spPr/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670EAA81-28D9-8D43-EDA0-81F74C9A5FA2}"/>
              </a:ext>
            </a:extLst>
          </p:cNvPr>
          <p:cNvSpPr txBox="1"/>
          <p:nvPr/>
        </p:nvSpPr>
        <p:spPr>
          <a:xfrm>
            <a:off x="2049007" y="2335621"/>
            <a:ext cx="48047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/>
              <a:t>Credit card fraud is a major problem and results in billions of dollars lost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AA70FDD-43C7-9DBE-19E2-C92D1C895658}"/>
              </a:ext>
            </a:extLst>
          </p:cNvPr>
          <p:cNvSpPr txBox="1"/>
          <p:nvPr/>
        </p:nvSpPr>
        <p:spPr>
          <a:xfrm>
            <a:off x="2049007" y="3132435"/>
            <a:ext cx="49245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/>
              <a:t>Along with the cost to financial system, there is a cost associated with detecting the fraud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EAB5BB3-FDE8-3ADE-CE45-58DD928FAB59}"/>
              </a:ext>
            </a:extLst>
          </p:cNvPr>
          <p:cNvSpPr txBox="1"/>
          <p:nvPr/>
        </p:nvSpPr>
        <p:spPr>
          <a:xfrm>
            <a:off x="2049005" y="3927589"/>
            <a:ext cx="48047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/>
              <a:t>Many non-fraudulent transactions are wrongly classified and declined due to this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20941ABC-7CF0-D21C-EA14-771267D1AC37}"/>
              </a:ext>
            </a:extLst>
          </p:cNvPr>
          <p:cNvSpPr txBox="1"/>
          <p:nvPr/>
        </p:nvSpPr>
        <p:spPr>
          <a:xfrm>
            <a:off x="2049005" y="4722743"/>
            <a:ext cx="43517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/>
              <a:t>Information helpful to financial institutions and clients 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4A6D4201-51B1-88D3-DE46-1F9C6EF6903B}"/>
              </a:ext>
            </a:extLst>
          </p:cNvPr>
          <p:cNvSpPr/>
          <p:nvPr/>
        </p:nvSpPr>
        <p:spPr>
          <a:xfrm>
            <a:off x="1367103" y="3169711"/>
            <a:ext cx="571778" cy="57177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8D5CD7C5-FD99-4C98-4100-C8EA4D15B7DC}"/>
              </a:ext>
            </a:extLst>
          </p:cNvPr>
          <p:cNvSpPr/>
          <p:nvPr/>
        </p:nvSpPr>
        <p:spPr>
          <a:xfrm>
            <a:off x="1367104" y="2374557"/>
            <a:ext cx="571778" cy="57177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Graphic 45">
            <a:extLst>
              <a:ext uri="{FF2B5EF4-FFF2-40B4-BE49-F238E27FC236}">
                <a16:creationId xmlns:a16="http://schemas.microsoft.com/office/drawing/2014/main" xmlns="" id="{BA4AAD8A-6EB6-8A41-8458-B024B0DFAB1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b="20806"/>
          <a:stretch/>
        </p:blipFill>
        <p:spPr>
          <a:xfrm>
            <a:off x="1449709" y="4821716"/>
            <a:ext cx="410752" cy="406613"/>
          </a:xfrm>
          <a:prstGeom prst="rect">
            <a:avLst/>
          </a:prstGeom>
        </p:spPr>
      </p:pic>
      <p:pic>
        <p:nvPicPr>
          <p:cNvPr id="48" name="Graphic 47">
            <a:extLst>
              <a:ext uri="{FF2B5EF4-FFF2-40B4-BE49-F238E27FC236}">
                <a16:creationId xmlns:a16="http://schemas.microsoft.com/office/drawing/2014/main" xmlns="" id="{BA4347AC-CC79-D4CF-5A63-A007B3D5114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b="13508"/>
          <a:stretch/>
        </p:blipFill>
        <p:spPr>
          <a:xfrm>
            <a:off x="1494213" y="4128261"/>
            <a:ext cx="303742" cy="288984"/>
          </a:xfrm>
          <a:prstGeom prst="rect">
            <a:avLst/>
          </a:prstGeom>
        </p:spPr>
      </p:pic>
      <p:pic>
        <p:nvPicPr>
          <p:cNvPr id="50" name="Graphic 49">
            <a:extLst>
              <a:ext uri="{FF2B5EF4-FFF2-40B4-BE49-F238E27FC236}">
                <a16:creationId xmlns:a16="http://schemas.microsoft.com/office/drawing/2014/main" xmlns="" id="{E280C5B7-524D-4F2D-B9CB-A6286E7969A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 b="19524"/>
          <a:stretch/>
        </p:blipFill>
        <p:spPr>
          <a:xfrm>
            <a:off x="1470053" y="2478883"/>
            <a:ext cx="361938" cy="359806"/>
          </a:xfrm>
          <a:prstGeom prst="rect">
            <a:avLst/>
          </a:prstGeom>
        </p:spPr>
      </p:pic>
      <p:pic>
        <p:nvPicPr>
          <p:cNvPr id="52" name="Graphic 51">
            <a:extLst>
              <a:ext uri="{FF2B5EF4-FFF2-40B4-BE49-F238E27FC236}">
                <a16:creationId xmlns:a16="http://schemas.microsoft.com/office/drawing/2014/main" xmlns="" id="{B3C58D7E-C1C4-9EC3-32AF-98F644C6A246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 b="12827"/>
          <a:stretch/>
        </p:blipFill>
        <p:spPr>
          <a:xfrm>
            <a:off x="1494213" y="3290256"/>
            <a:ext cx="317558" cy="34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216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xmlns="" id="{FFF81235-EC31-17B7-507A-C079C57684D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0" r="4710"/>
          <a:stretch>
            <a:fillRect/>
          </a:stretch>
        </p:blipFill>
        <p:spPr/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xmlns="" id="{3F9B0719-E210-464D-AAAE-19CE87235A8D}"/>
              </a:ext>
            </a:extLst>
          </p:cNvPr>
          <p:cNvSpPr/>
          <p:nvPr/>
        </p:nvSpPr>
        <p:spPr>
          <a:xfrm>
            <a:off x="914297" y="987894"/>
            <a:ext cx="6278355" cy="4882212"/>
          </a:xfrm>
          <a:prstGeom prst="roundRect">
            <a:avLst>
              <a:gd name="adj" fmla="val 1583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A26F319-A8FD-B3E4-C7DF-8BA9D6B1DC64}"/>
              </a:ext>
            </a:extLst>
          </p:cNvPr>
          <p:cNvSpPr txBox="1"/>
          <p:nvPr/>
        </p:nvSpPr>
        <p:spPr>
          <a:xfrm>
            <a:off x="1142797" y="1196437"/>
            <a:ext cx="55277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b="1" dirty="0">
                <a:cs typeface="Calibri Light"/>
              </a:rPr>
              <a:t>Problem </a:t>
            </a:r>
            <a:r>
              <a:rPr lang="en-US" sz="3600" b="1" dirty="0">
                <a:solidFill>
                  <a:srgbClr val="2A4982"/>
                </a:solidFill>
                <a:cs typeface="Calibri Light"/>
              </a:rPr>
              <a:t>Statement</a:t>
            </a:r>
            <a:endParaRPr lang="en-US" sz="3600" b="1" i="0" dirty="0">
              <a:solidFill>
                <a:srgbClr val="2A4982"/>
              </a:solidFill>
              <a:effectLst/>
              <a:latin typeface="Helvetica Neue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E5628DE0-84A5-47CD-F814-2F6F15141493}"/>
              </a:ext>
            </a:extLst>
          </p:cNvPr>
          <p:cNvCxnSpPr>
            <a:cxnSpLocks/>
          </p:cNvCxnSpPr>
          <p:nvPr/>
        </p:nvCxnSpPr>
        <p:spPr>
          <a:xfrm>
            <a:off x="1254928" y="1842768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D1B7465-0E84-5BE8-631D-72292B7E9ECB}"/>
              </a:ext>
            </a:extLst>
          </p:cNvPr>
          <p:cNvSpPr txBox="1"/>
          <p:nvPr/>
        </p:nvSpPr>
        <p:spPr>
          <a:xfrm>
            <a:off x="1142797" y="1936605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cs typeface="Calibri"/>
              </a:rPr>
              <a:t>The question we are attempting to solve is: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5466227-9F30-E5D6-21FA-0741D5FBE02C}"/>
              </a:ext>
            </a:extLst>
          </p:cNvPr>
          <p:cNvSpPr txBox="1"/>
          <p:nvPr/>
        </p:nvSpPr>
        <p:spPr>
          <a:xfrm>
            <a:off x="1254928" y="2944698"/>
            <a:ext cx="55071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b="1" dirty="0">
                <a:cs typeface="Calibri"/>
              </a:rPr>
              <a:t>How to </a:t>
            </a:r>
            <a:r>
              <a:rPr lang="en-US" sz="2400" b="1" dirty="0">
                <a:solidFill>
                  <a:srgbClr val="2A4982"/>
                </a:solidFill>
                <a:cs typeface="Calibri"/>
              </a:rPr>
              <a:t>predict</a:t>
            </a:r>
            <a:r>
              <a:rPr lang="en-US" sz="2400" b="1" dirty="0">
                <a:cs typeface="Calibri"/>
              </a:rPr>
              <a:t> or </a:t>
            </a:r>
            <a:r>
              <a:rPr lang="en-US" sz="2400" b="1" dirty="0">
                <a:solidFill>
                  <a:srgbClr val="2A4982"/>
                </a:solidFill>
                <a:cs typeface="Calibri"/>
              </a:rPr>
              <a:t>classify</a:t>
            </a:r>
            <a:r>
              <a:rPr lang="en-US" sz="2400" b="1" dirty="0">
                <a:cs typeface="Calibri"/>
              </a:rPr>
              <a:t> a certain transaction?</a:t>
            </a:r>
            <a:endParaRPr lang="en-US" sz="1400" b="1" dirty="0"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97702C9F-5AEF-4A38-0C20-3BB3B8F9F646}"/>
              </a:ext>
            </a:extLst>
          </p:cNvPr>
          <p:cNvSpPr txBox="1"/>
          <p:nvPr/>
        </p:nvSpPr>
        <p:spPr>
          <a:xfrm>
            <a:off x="1254928" y="3798762"/>
            <a:ext cx="55071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cs typeface="Calibri"/>
              </a:rPr>
              <a:t>Whether is a safe trusted transaction or a fraudulent transaction.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33636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11C496C9-54F8-CC48-8AEE-9A744A3B1A06}"/>
              </a:ext>
            </a:extLst>
          </p:cNvPr>
          <p:cNvSpPr/>
          <p:nvPr/>
        </p:nvSpPr>
        <p:spPr>
          <a:xfrm>
            <a:off x="7182714" y="1672315"/>
            <a:ext cx="4229762" cy="4229761"/>
          </a:xfrm>
          <a:prstGeom prst="roundRect">
            <a:avLst>
              <a:gd name="adj" fmla="val 5017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34DB1C2D-50DD-0646-A122-0B6383FE8665}"/>
              </a:ext>
            </a:extLst>
          </p:cNvPr>
          <p:cNvSpPr/>
          <p:nvPr/>
        </p:nvSpPr>
        <p:spPr>
          <a:xfrm>
            <a:off x="6789722" y="1265105"/>
            <a:ext cx="4405550" cy="4405549"/>
          </a:xfrm>
          <a:prstGeom prst="roundRect">
            <a:avLst>
              <a:gd name="adj" fmla="val 5017"/>
            </a:avLst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8AD6093-15B7-BDEB-01E0-C68198B2CA35}"/>
              </a:ext>
            </a:extLst>
          </p:cNvPr>
          <p:cNvSpPr txBox="1"/>
          <p:nvPr/>
        </p:nvSpPr>
        <p:spPr>
          <a:xfrm>
            <a:off x="408419" y="632759"/>
            <a:ext cx="33846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cs typeface="Calibri Light"/>
              </a:rPr>
              <a:t>Data </a:t>
            </a:r>
            <a:r>
              <a:rPr lang="en-US" sz="3600" b="1" dirty="0">
                <a:solidFill>
                  <a:srgbClr val="2A4982"/>
                </a:solidFill>
                <a:cs typeface="Calibri Light"/>
              </a:rPr>
              <a:t>Collection</a:t>
            </a:r>
            <a:r>
              <a:rPr lang="en-US" sz="3600" b="1" dirty="0">
                <a:cs typeface="Calibri Light"/>
              </a:rPr>
              <a:t> </a:t>
            </a:r>
            <a:endParaRPr lang="en-US" sz="36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C9B2AF5-635A-AF46-4424-9F442A889BAB}"/>
              </a:ext>
            </a:extLst>
          </p:cNvPr>
          <p:cNvSpPr txBox="1"/>
          <p:nvPr/>
        </p:nvSpPr>
        <p:spPr>
          <a:xfrm>
            <a:off x="1282031" y="1925421"/>
            <a:ext cx="44006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a typeface="Calibri"/>
                <a:cs typeface="Calibri"/>
              </a:rPr>
              <a:t>Kaggle dataset of credit card transactions for October 2020</a:t>
            </a:r>
            <a:endParaRPr lang="en-US" sz="1800" b="1" dirty="0">
              <a:solidFill>
                <a:srgbClr val="345DA6"/>
              </a:solidFill>
              <a:ea typeface="Calibri"/>
              <a:cs typeface="Calibri"/>
            </a:endParaRPr>
          </a:p>
          <a:p>
            <a:r>
              <a:rPr lang="en-US" sz="1800" dirty="0">
                <a:ea typeface="Calibri"/>
                <a:cs typeface="Calibri"/>
              </a:rPr>
              <a:t>Credit Card Fraud Transaction Data</a:t>
            </a:r>
          </a:p>
          <a:p>
            <a:r>
              <a:rPr lang="en-CA" sz="1800" dirty="0">
                <a:solidFill>
                  <a:srgbClr val="1D1C1D"/>
                </a:solidFill>
                <a:ea typeface="Calibri"/>
                <a:cs typeface="Calibri"/>
                <a:hlinkClick r:id="rId2"/>
              </a:rPr>
              <a:t>https://www.kaggle.com/datasets/anurag629/credit-card-fraud-transaction-data/</a:t>
            </a:r>
            <a:r>
              <a:rPr lang="en-CA" sz="1800" dirty="0">
                <a:solidFill>
                  <a:srgbClr val="1D1C1D"/>
                </a:solidFill>
                <a:ea typeface="Calibri"/>
                <a:cs typeface="Calibri"/>
              </a:rPr>
              <a:t> </a:t>
            </a:r>
            <a:endParaRPr lang="en-US" dirty="0"/>
          </a:p>
          <a:p>
            <a:r>
              <a:rPr lang="en-US" sz="1800" dirty="0">
                <a:ea typeface="Calibri"/>
                <a:cs typeface="Calibri"/>
              </a:rPr>
              <a:t>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45200016-D15E-15CC-84E5-42924981B490}"/>
              </a:ext>
            </a:extLst>
          </p:cNvPr>
          <p:cNvSpPr txBox="1"/>
          <p:nvPr/>
        </p:nvSpPr>
        <p:spPr>
          <a:xfrm>
            <a:off x="1282029" y="3670969"/>
            <a:ext cx="41071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a typeface="Calibri"/>
                <a:cs typeface="Calibri"/>
              </a:rPr>
              <a:t>It consists </a:t>
            </a:r>
            <a:r>
              <a:rPr lang="en-US" sz="1800" b="1" dirty="0">
                <a:solidFill>
                  <a:srgbClr val="345DA6"/>
                </a:solidFill>
                <a:ea typeface="Calibri"/>
                <a:cs typeface="Calibri"/>
              </a:rPr>
              <a:t>100k</a:t>
            </a:r>
            <a:r>
              <a:rPr lang="en-US" sz="1800" dirty="0">
                <a:ea typeface="Calibri"/>
                <a:cs typeface="Calibri"/>
              </a:rPr>
              <a:t> records of transactions mostly in the UK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04B9358-374E-DA9A-E307-2EE24DB70ECE}"/>
              </a:ext>
            </a:extLst>
          </p:cNvPr>
          <p:cNvSpPr txBox="1"/>
          <p:nvPr/>
        </p:nvSpPr>
        <p:spPr>
          <a:xfrm>
            <a:off x="1282029" y="4550999"/>
            <a:ext cx="3971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a typeface="Calibri"/>
                <a:cs typeface="Calibri"/>
              </a:rPr>
              <a:t>Data was recorded in </a:t>
            </a:r>
            <a:r>
              <a:rPr lang="en-US" sz="1800" b="1" dirty="0">
                <a:solidFill>
                  <a:srgbClr val="345DA6"/>
                </a:solidFill>
                <a:ea typeface="Calibri"/>
                <a:cs typeface="Calibri"/>
              </a:rPr>
              <a:t>Oct 2020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AE099ED0-3756-770D-4EB7-C84827E2AEB0}"/>
              </a:ext>
            </a:extLst>
          </p:cNvPr>
          <p:cNvSpPr txBox="1"/>
          <p:nvPr/>
        </p:nvSpPr>
        <p:spPr>
          <a:xfrm>
            <a:off x="1282029" y="5287211"/>
            <a:ext cx="4299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a typeface="Calibri"/>
                <a:cs typeface="Calibri"/>
              </a:rPr>
              <a:t>It covers </a:t>
            </a:r>
            <a:r>
              <a:rPr lang="en-US" sz="1800" b="1" dirty="0">
                <a:solidFill>
                  <a:srgbClr val="345DA6"/>
                </a:solidFill>
                <a:ea typeface="Calibri"/>
                <a:cs typeface="Calibri"/>
              </a:rPr>
              <a:t>geolocations </a:t>
            </a:r>
            <a:r>
              <a:rPr lang="en-US" sz="1800" dirty="0">
                <a:ea typeface="Calibri"/>
                <a:cs typeface="Calibri"/>
              </a:rPr>
              <a:t>of transactions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xmlns="" id="{D1A59311-8B64-6518-18AA-F344B8F0794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" r="3019"/>
          <a:stretch>
            <a:fillRect/>
          </a:stretch>
        </p:blipFill>
        <p:spPr/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xmlns="" id="{AF9A9066-31FA-85D3-E45B-C703AB913B4B}"/>
              </a:ext>
            </a:extLst>
          </p:cNvPr>
          <p:cNvSpPr/>
          <p:nvPr/>
        </p:nvSpPr>
        <p:spPr>
          <a:xfrm>
            <a:off x="508036" y="1947661"/>
            <a:ext cx="480480" cy="48048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xmlns="" id="{C2E97090-31D6-9307-C620-E63E28526B3F}"/>
              </a:ext>
            </a:extLst>
          </p:cNvPr>
          <p:cNvSpPr/>
          <p:nvPr/>
        </p:nvSpPr>
        <p:spPr>
          <a:xfrm>
            <a:off x="508036" y="4550999"/>
            <a:ext cx="480480" cy="48048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xmlns="" id="{52E8865F-1C81-9718-A992-D0256CE55F91}"/>
              </a:ext>
            </a:extLst>
          </p:cNvPr>
          <p:cNvSpPr/>
          <p:nvPr/>
        </p:nvSpPr>
        <p:spPr>
          <a:xfrm>
            <a:off x="508036" y="3753894"/>
            <a:ext cx="480480" cy="48048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84D3156B-07DB-9873-3C3B-6E8AF690E251}"/>
              </a:ext>
            </a:extLst>
          </p:cNvPr>
          <p:cNvCxnSpPr>
            <a:stCxn id="24" idx="2"/>
            <a:endCxn id="26" idx="0"/>
          </p:cNvCxnSpPr>
          <p:nvPr/>
        </p:nvCxnSpPr>
        <p:spPr>
          <a:xfrm>
            <a:off x="748276" y="2428141"/>
            <a:ext cx="0" cy="1325753"/>
          </a:xfrm>
          <a:prstGeom prst="line">
            <a:avLst/>
          </a:prstGeom>
          <a:ln>
            <a:solidFill>
              <a:srgbClr val="345D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65349EAC-F0C8-4E3E-62DD-7BD3DA436862}"/>
              </a:ext>
            </a:extLst>
          </p:cNvPr>
          <p:cNvCxnSpPr>
            <a:stCxn id="26" idx="2"/>
            <a:endCxn id="25" idx="0"/>
          </p:cNvCxnSpPr>
          <p:nvPr/>
        </p:nvCxnSpPr>
        <p:spPr>
          <a:xfrm>
            <a:off x="748276" y="4234374"/>
            <a:ext cx="0" cy="316625"/>
          </a:xfrm>
          <a:prstGeom prst="line">
            <a:avLst/>
          </a:prstGeom>
          <a:ln>
            <a:solidFill>
              <a:srgbClr val="345D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xmlns="" id="{54907866-0DED-2D44-03EB-FE0B950879BA}"/>
              </a:ext>
            </a:extLst>
          </p:cNvPr>
          <p:cNvSpPr/>
          <p:nvPr/>
        </p:nvSpPr>
        <p:spPr>
          <a:xfrm>
            <a:off x="508036" y="5216092"/>
            <a:ext cx="480480" cy="48048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BEF6737A-3038-D015-B9B6-7D18D5317570}"/>
              </a:ext>
            </a:extLst>
          </p:cNvPr>
          <p:cNvCxnSpPr>
            <a:cxnSpLocks/>
            <a:stCxn id="25" idx="2"/>
            <a:endCxn id="30" idx="0"/>
          </p:cNvCxnSpPr>
          <p:nvPr/>
        </p:nvCxnSpPr>
        <p:spPr>
          <a:xfrm>
            <a:off x="748276" y="5031479"/>
            <a:ext cx="0" cy="184613"/>
          </a:xfrm>
          <a:prstGeom prst="line">
            <a:avLst/>
          </a:prstGeom>
          <a:ln>
            <a:solidFill>
              <a:srgbClr val="345D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xmlns="" id="{F348C87D-80E6-8FB4-3F58-9B9477AD26F2}"/>
              </a:ext>
            </a:extLst>
          </p:cNvPr>
          <p:cNvCxnSpPr>
            <a:cxnSpLocks/>
          </p:cNvCxnSpPr>
          <p:nvPr/>
        </p:nvCxnSpPr>
        <p:spPr>
          <a:xfrm>
            <a:off x="508036" y="1279090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Donut 59">
            <a:extLst>
              <a:ext uri="{FF2B5EF4-FFF2-40B4-BE49-F238E27FC236}">
                <a16:creationId xmlns:a16="http://schemas.microsoft.com/office/drawing/2014/main" xmlns="" id="{0FD2D3EB-AF51-0386-B6A5-FD8C8A47D43B}"/>
              </a:ext>
            </a:extLst>
          </p:cNvPr>
          <p:cNvSpPr/>
          <p:nvPr/>
        </p:nvSpPr>
        <p:spPr>
          <a:xfrm>
            <a:off x="11578130" y="6234946"/>
            <a:ext cx="414008" cy="414008"/>
          </a:xfrm>
          <a:prstGeom prst="donut">
            <a:avLst/>
          </a:prstGeom>
          <a:solidFill>
            <a:srgbClr val="2A4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555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xmlns="" id="{E4F536A1-22C0-4639-8743-31F463F8E938}"/>
              </a:ext>
            </a:extLst>
          </p:cNvPr>
          <p:cNvSpPr/>
          <p:nvPr/>
        </p:nvSpPr>
        <p:spPr>
          <a:xfrm>
            <a:off x="1610805" y="1744814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1A11AB68-2E2C-4BE3-A9A7-681B67ADFA73}"/>
              </a:ext>
            </a:extLst>
          </p:cNvPr>
          <p:cNvSpPr/>
          <p:nvPr/>
        </p:nvSpPr>
        <p:spPr>
          <a:xfrm>
            <a:off x="3903456" y="1744814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xmlns="" id="{26B340A1-9339-4510-846C-E7FCC4BD7B93}"/>
              </a:ext>
            </a:extLst>
          </p:cNvPr>
          <p:cNvSpPr/>
          <p:nvPr/>
        </p:nvSpPr>
        <p:spPr>
          <a:xfrm>
            <a:off x="6196107" y="1744814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E6544742-2B51-42BC-9E12-1713368D3F66}"/>
              </a:ext>
            </a:extLst>
          </p:cNvPr>
          <p:cNvSpPr/>
          <p:nvPr/>
        </p:nvSpPr>
        <p:spPr>
          <a:xfrm>
            <a:off x="8488757" y="1744814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xmlns="" id="{905AE607-7D36-4B5C-A952-AF8904EFAC74}"/>
              </a:ext>
            </a:extLst>
          </p:cNvPr>
          <p:cNvSpPr/>
          <p:nvPr/>
        </p:nvSpPr>
        <p:spPr>
          <a:xfrm>
            <a:off x="1610805" y="4073685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xmlns="" id="{93A65DD4-D60E-4972-8BA4-FAF1F08EC5F2}"/>
              </a:ext>
            </a:extLst>
          </p:cNvPr>
          <p:cNvSpPr/>
          <p:nvPr/>
        </p:nvSpPr>
        <p:spPr>
          <a:xfrm>
            <a:off x="3903456" y="4073685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xmlns="" id="{BE4F8F69-8BF7-4DF2-A4DF-667582109828}"/>
              </a:ext>
            </a:extLst>
          </p:cNvPr>
          <p:cNvSpPr/>
          <p:nvPr/>
        </p:nvSpPr>
        <p:spPr>
          <a:xfrm>
            <a:off x="6196107" y="4073685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xmlns="" id="{BFB1DC5F-9CB0-C7A8-1E1D-FD9BC47438AB}"/>
              </a:ext>
            </a:extLst>
          </p:cNvPr>
          <p:cNvSpPr/>
          <p:nvPr/>
        </p:nvSpPr>
        <p:spPr>
          <a:xfrm>
            <a:off x="8488757" y="4073684"/>
            <a:ext cx="2092439" cy="2132261"/>
          </a:xfrm>
          <a:prstGeom prst="roundRect">
            <a:avLst>
              <a:gd name="adj" fmla="val 2060"/>
            </a:avLst>
          </a:prstGeom>
          <a:solidFill>
            <a:schemeClr val="bg1"/>
          </a:solidFill>
          <a:ln>
            <a:noFill/>
          </a:ln>
          <a:effectLst>
            <a:outerShdw blurRad="368300" dist="1143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F60DCEC-F777-17E2-E574-850499A2710F}"/>
              </a:ext>
            </a:extLst>
          </p:cNvPr>
          <p:cNvSpPr txBox="1"/>
          <p:nvPr/>
        </p:nvSpPr>
        <p:spPr>
          <a:xfrm>
            <a:off x="2399448" y="328888"/>
            <a:ext cx="7393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3600" b="1" i="0" dirty="0">
                <a:solidFill>
                  <a:srgbClr val="374151"/>
                </a:solidFill>
                <a:effectLst/>
              </a:rPr>
              <a:t>Exploratory Data Analysis </a:t>
            </a:r>
            <a:r>
              <a:rPr lang="en-CA" sz="3600" b="1" i="0" dirty="0">
                <a:solidFill>
                  <a:srgbClr val="345DA6"/>
                </a:solidFill>
                <a:effectLst/>
              </a:rPr>
              <a:t>(</a:t>
            </a:r>
            <a:r>
              <a:rPr lang="en-CA" sz="3600" b="1" dirty="0">
                <a:solidFill>
                  <a:srgbClr val="345DA6"/>
                </a:solidFill>
              </a:rPr>
              <a:t>EDA)</a:t>
            </a:r>
            <a:endParaRPr lang="en-US" sz="3600" b="1" dirty="0">
              <a:solidFill>
                <a:srgbClr val="345DA6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469C413E-9840-DF73-1D85-4E0962B31ED9}"/>
              </a:ext>
            </a:extLst>
          </p:cNvPr>
          <p:cNvSpPr txBox="1"/>
          <p:nvPr/>
        </p:nvSpPr>
        <p:spPr>
          <a:xfrm>
            <a:off x="1892021" y="2272335"/>
            <a:ext cx="181122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Collecting data from CSV file and importing it into SQL database.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EAE2AA4-24B7-4028-52BF-52D7221D731C}"/>
              </a:ext>
            </a:extLst>
          </p:cNvPr>
          <p:cNvSpPr txBox="1"/>
          <p:nvPr/>
        </p:nvSpPr>
        <p:spPr>
          <a:xfrm>
            <a:off x="4044063" y="2272335"/>
            <a:ext cx="181122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Importing data from SQL Database to Python.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B29614B-28C4-E18F-6E71-358020692136}"/>
              </a:ext>
            </a:extLst>
          </p:cNvPr>
          <p:cNvSpPr txBox="1"/>
          <p:nvPr/>
        </p:nvSpPr>
        <p:spPr>
          <a:xfrm>
            <a:off x="6346683" y="2272335"/>
            <a:ext cx="179128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Nulls removal followed by data conversion to its true form.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177A299C-B576-3FF0-0BB3-F28FAB00C123}"/>
              </a:ext>
            </a:extLst>
          </p:cNvPr>
          <p:cNvSpPr txBox="1"/>
          <p:nvPr/>
        </p:nvSpPr>
        <p:spPr>
          <a:xfrm>
            <a:off x="8583062" y="2271223"/>
            <a:ext cx="199813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Finding out that 7% of records of the dataset are fraudulent transactions.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9D927390-EE04-D94A-4AFA-BB8ADFF702D2}"/>
              </a:ext>
            </a:extLst>
          </p:cNvPr>
          <p:cNvSpPr txBox="1"/>
          <p:nvPr/>
        </p:nvSpPr>
        <p:spPr>
          <a:xfrm>
            <a:off x="1892021" y="4445707"/>
            <a:ext cx="16865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Visualizing relationships within data.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22D9733C-F59D-2CF0-16AC-9D5192FA9888}"/>
              </a:ext>
            </a:extLst>
          </p:cNvPr>
          <p:cNvSpPr txBox="1"/>
          <p:nvPr/>
        </p:nvSpPr>
        <p:spPr>
          <a:xfrm>
            <a:off x="4044063" y="4445707"/>
            <a:ext cx="181122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Dropping “Transaction ID” and “date” columns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BAB9D4F1-3F08-5402-416A-F315E7909A94}"/>
              </a:ext>
            </a:extLst>
          </p:cNvPr>
          <p:cNvSpPr txBox="1"/>
          <p:nvPr/>
        </p:nvSpPr>
        <p:spPr>
          <a:xfrm>
            <a:off x="6346683" y="4445707"/>
            <a:ext cx="181122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Splitting “fraud” column (target) from the rest dataset</a:t>
            </a:r>
            <a:endParaRPr lang="en-US" sz="16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D4947E26-B60C-1957-83EC-86E01B5D6FD4}"/>
              </a:ext>
            </a:extLst>
          </p:cNvPr>
          <p:cNvSpPr txBox="1"/>
          <p:nvPr/>
        </p:nvSpPr>
        <p:spPr>
          <a:xfrm>
            <a:off x="8583062" y="4450176"/>
            <a:ext cx="2336800" cy="82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/>
              <a:t>Encoding categorical variables to numeric forms.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C67AB23E-F897-F7E1-94FD-E92735839117}"/>
              </a:ext>
            </a:extLst>
          </p:cNvPr>
          <p:cNvSpPr/>
          <p:nvPr/>
        </p:nvSpPr>
        <p:spPr>
          <a:xfrm>
            <a:off x="1388068" y="1581296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5AFBAF4A-C19D-9BB8-C465-0458B9991ABC}"/>
              </a:ext>
            </a:extLst>
          </p:cNvPr>
          <p:cNvSpPr/>
          <p:nvPr/>
        </p:nvSpPr>
        <p:spPr>
          <a:xfrm>
            <a:off x="3691981" y="1581296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524568E8-3DF3-5D7B-C30A-16ECB759704B}"/>
              </a:ext>
            </a:extLst>
          </p:cNvPr>
          <p:cNvSpPr/>
          <p:nvPr/>
        </p:nvSpPr>
        <p:spPr>
          <a:xfrm>
            <a:off x="5995894" y="1577832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xmlns="" id="{EAF3CBBA-A53E-7D5E-206D-862DE847593B}"/>
              </a:ext>
            </a:extLst>
          </p:cNvPr>
          <p:cNvSpPr/>
          <p:nvPr/>
        </p:nvSpPr>
        <p:spPr>
          <a:xfrm>
            <a:off x="8302843" y="1579765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xmlns="" id="{F0F8FFB9-9978-C4B7-7D6B-20D956DCECA4}"/>
              </a:ext>
            </a:extLst>
          </p:cNvPr>
          <p:cNvSpPr/>
          <p:nvPr/>
        </p:nvSpPr>
        <p:spPr>
          <a:xfrm>
            <a:off x="1388068" y="3884697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xmlns="" id="{4574F364-1A98-9A4C-C3A5-C169D8FC09F3}"/>
              </a:ext>
            </a:extLst>
          </p:cNvPr>
          <p:cNvSpPr/>
          <p:nvPr/>
        </p:nvSpPr>
        <p:spPr>
          <a:xfrm>
            <a:off x="3691981" y="3884697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xmlns="" id="{B699800E-4118-25D3-C065-5376CFAF0311}"/>
              </a:ext>
            </a:extLst>
          </p:cNvPr>
          <p:cNvSpPr/>
          <p:nvPr/>
        </p:nvSpPr>
        <p:spPr>
          <a:xfrm>
            <a:off x="5995894" y="3881233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xmlns="" id="{3A911D7B-6561-2664-8BA0-35A1DDE6C9F0}"/>
              </a:ext>
            </a:extLst>
          </p:cNvPr>
          <p:cNvSpPr/>
          <p:nvPr/>
        </p:nvSpPr>
        <p:spPr>
          <a:xfrm>
            <a:off x="8302843" y="3883166"/>
            <a:ext cx="560438" cy="560438"/>
          </a:xfrm>
          <a:prstGeom prst="ellipse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xmlns="" id="{19E98820-FCBD-1C2A-FA92-6E0B830AF2CA}"/>
              </a:ext>
            </a:extLst>
          </p:cNvPr>
          <p:cNvCxnSpPr>
            <a:cxnSpLocks/>
          </p:cNvCxnSpPr>
          <p:nvPr/>
        </p:nvCxnSpPr>
        <p:spPr>
          <a:xfrm>
            <a:off x="5266750" y="1003252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Donut 59">
            <a:extLst>
              <a:ext uri="{FF2B5EF4-FFF2-40B4-BE49-F238E27FC236}">
                <a16:creationId xmlns:a16="http://schemas.microsoft.com/office/drawing/2014/main" xmlns="" id="{BCD8486A-B475-349F-A30F-0A583164EE9D}"/>
              </a:ext>
            </a:extLst>
          </p:cNvPr>
          <p:cNvSpPr/>
          <p:nvPr/>
        </p:nvSpPr>
        <p:spPr>
          <a:xfrm>
            <a:off x="11578130" y="6234946"/>
            <a:ext cx="414008" cy="414008"/>
          </a:xfrm>
          <a:prstGeom prst="donut">
            <a:avLst/>
          </a:prstGeom>
          <a:solidFill>
            <a:srgbClr val="2A4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817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F60DCEC-F777-17E2-E574-850499A2710F}"/>
              </a:ext>
            </a:extLst>
          </p:cNvPr>
          <p:cNvSpPr txBox="1"/>
          <p:nvPr/>
        </p:nvSpPr>
        <p:spPr>
          <a:xfrm>
            <a:off x="2399448" y="328888"/>
            <a:ext cx="7393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3600" b="1" i="0" dirty="0">
                <a:solidFill>
                  <a:srgbClr val="374151"/>
                </a:solidFill>
                <a:effectLst/>
              </a:rPr>
              <a:t>CSV </a:t>
            </a:r>
            <a:r>
              <a:rPr lang="en-CA" sz="3600" b="1" i="0" dirty="0">
                <a:solidFill>
                  <a:srgbClr val="374151"/>
                </a:solidFill>
                <a:effectLst/>
                <a:sym typeface="Wingdings" panose="05000000000000000000" pitchFamily="2" charset="2"/>
              </a:rPr>
              <a:t> SQL Database</a:t>
            </a:r>
            <a:endParaRPr lang="en-US" sz="3600" b="1" dirty="0">
              <a:solidFill>
                <a:srgbClr val="345DA6"/>
              </a:solidFill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xmlns="" id="{19E98820-FCBD-1C2A-FA92-6E0B830AF2CA}"/>
              </a:ext>
            </a:extLst>
          </p:cNvPr>
          <p:cNvCxnSpPr>
            <a:cxnSpLocks/>
          </p:cNvCxnSpPr>
          <p:nvPr/>
        </p:nvCxnSpPr>
        <p:spPr>
          <a:xfrm>
            <a:off x="4110606" y="1003252"/>
            <a:ext cx="3967992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BCA52FA5-90D0-296C-1128-BE411242952D}"/>
              </a:ext>
            </a:extLst>
          </p:cNvPr>
          <p:cNvSpPr txBox="1"/>
          <p:nvPr/>
        </p:nvSpPr>
        <p:spPr>
          <a:xfrm>
            <a:off x="763397" y="1312981"/>
            <a:ext cx="1098118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b="1" dirty="0">
                <a:solidFill>
                  <a:srgbClr val="0000FF"/>
                </a:solidFill>
              </a:rPr>
              <a:t>1- Importing Data stored               </a:t>
            </a:r>
            <a:r>
              <a:rPr lang="en-CA" sz="4000" b="1" dirty="0">
                <a:solidFill>
                  <a:srgbClr val="0000FF"/>
                </a:solidFill>
                <a:sym typeface="Wingdings" panose="05000000000000000000" pitchFamily="2" charset="2"/>
              </a:rPr>
              <a:t></a:t>
            </a:r>
            <a:endParaRPr lang="en-CA" sz="4000" b="1" dirty="0">
              <a:solidFill>
                <a:srgbClr val="0000FF"/>
              </a:solidFill>
            </a:endParaRPr>
          </a:p>
          <a:p>
            <a:endParaRPr lang="en-CA" sz="4000" b="1" dirty="0">
              <a:solidFill>
                <a:srgbClr val="0000FF"/>
              </a:solidFill>
            </a:endParaRPr>
          </a:p>
          <a:p>
            <a:endParaRPr lang="en-CA" sz="4000" b="1" dirty="0">
              <a:solidFill>
                <a:srgbClr val="0000FF"/>
              </a:solidFill>
            </a:endParaRPr>
          </a:p>
          <a:p>
            <a:endParaRPr lang="en-CA" sz="4000" b="1" dirty="0">
              <a:solidFill>
                <a:srgbClr val="0000FF"/>
              </a:solidFill>
            </a:endParaRPr>
          </a:p>
          <a:p>
            <a:r>
              <a:rPr lang="en-CA" sz="4000" b="1" dirty="0">
                <a:solidFill>
                  <a:srgbClr val="0000FF"/>
                </a:solidFill>
              </a:rPr>
              <a:t>2- Importing Data from             </a:t>
            </a:r>
            <a:r>
              <a:rPr lang="en-CA" sz="4000" b="1" dirty="0">
                <a:solidFill>
                  <a:srgbClr val="0000FF"/>
                </a:solidFill>
                <a:sym typeface="Wingdings" panose="05000000000000000000" pitchFamily="2" charset="2"/>
              </a:rPr>
              <a:t></a:t>
            </a:r>
            <a:r>
              <a:rPr lang="en-CA" sz="4000" b="1" dirty="0">
                <a:solidFill>
                  <a:srgbClr val="0000FF"/>
                </a:solidFill>
              </a:rPr>
              <a:t>  </a:t>
            </a:r>
          </a:p>
          <a:p>
            <a:endParaRPr lang="en-CA" sz="4000" b="1" dirty="0">
              <a:solidFill>
                <a:srgbClr val="0000FF"/>
              </a:solidFill>
            </a:endParaRPr>
          </a:p>
          <a:p>
            <a:endParaRPr lang="en-CA" sz="4000" b="1" dirty="0">
              <a:solidFill>
                <a:srgbClr val="0000FF"/>
              </a:solidFill>
            </a:endParaRPr>
          </a:p>
          <a:p>
            <a:r>
              <a:rPr lang="en-CA" sz="4000" b="1" dirty="0">
                <a:solidFill>
                  <a:srgbClr val="0000FF"/>
                </a:solidFill>
              </a:rPr>
              <a:t>3- Cleaning and the rest of code </a:t>
            </a:r>
          </a:p>
        </p:txBody>
      </p:sp>
      <p:pic>
        <p:nvPicPr>
          <p:cNvPr id="17" name="Picture 16" descr="A blue elephant with white outline&#10;&#10;Description automatically generated">
            <a:extLst>
              <a:ext uri="{FF2B5EF4-FFF2-40B4-BE49-F238E27FC236}">
                <a16:creationId xmlns:a16="http://schemas.microsoft.com/office/drawing/2014/main" xmlns="" id="{02E72EAE-6CD3-CB5E-2655-9C407B48B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922" y="1284947"/>
            <a:ext cx="1067043" cy="1067043"/>
          </a:xfrm>
          <a:prstGeom prst="rect">
            <a:avLst/>
          </a:prstGeom>
        </p:spPr>
      </p:pic>
      <p:pic>
        <p:nvPicPr>
          <p:cNvPr id="21" name="Picture 20" descr="A green and black file with black text&#10;&#10;Description automatically generated">
            <a:extLst>
              <a:ext uri="{FF2B5EF4-FFF2-40B4-BE49-F238E27FC236}">
                <a16:creationId xmlns:a16="http://schemas.microsoft.com/office/drawing/2014/main" xmlns="" id="{02CAE23E-C7F5-E836-5041-1C6C22D05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992" y="1315638"/>
            <a:ext cx="914608" cy="914608"/>
          </a:xfrm>
          <a:prstGeom prst="rect">
            <a:avLst/>
          </a:prstGeom>
        </p:spPr>
      </p:pic>
      <p:pic>
        <p:nvPicPr>
          <p:cNvPr id="23" name="Picture 22" descr="A blue elephant with white outline&#10;&#10;Description automatically generated">
            <a:extLst>
              <a:ext uri="{FF2B5EF4-FFF2-40B4-BE49-F238E27FC236}">
                <a16:creationId xmlns:a16="http://schemas.microsoft.com/office/drawing/2014/main" xmlns="" id="{85456AD3-A898-8342-D878-18C9308F5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474" y="3486798"/>
            <a:ext cx="1067043" cy="1067043"/>
          </a:xfrm>
          <a:prstGeom prst="rect">
            <a:avLst/>
          </a:prstGeom>
        </p:spPr>
      </p:pic>
      <p:pic>
        <p:nvPicPr>
          <p:cNvPr id="29" name="Picture 28" descr="A logo with a black background&#10;&#10;Description automatically generated">
            <a:extLst>
              <a:ext uri="{FF2B5EF4-FFF2-40B4-BE49-F238E27FC236}">
                <a16:creationId xmlns:a16="http://schemas.microsoft.com/office/drawing/2014/main" xmlns="" id="{2A96BAF6-672B-7A92-59A6-CD3707FCA3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598" y="3435291"/>
            <a:ext cx="1182641" cy="118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904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Placeholder 31">
            <a:extLst>
              <a:ext uri="{FF2B5EF4-FFF2-40B4-BE49-F238E27FC236}">
                <a16:creationId xmlns:a16="http://schemas.microsoft.com/office/drawing/2014/main" xmlns="" id="{075D15E4-FE4D-9F3F-AD6C-5839EF997AE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12" r="31012"/>
          <a:stretch/>
        </p:blipFill>
        <p:spPr/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xmlns="" id="{FF22F128-8D14-9ED2-1A11-76D1C73DE2B5}"/>
              </a:ext>
            </a:extLst>
          </p:cNvPr>
          <p:cNvSpPr/>
          <p:nvPr/>
        </p:nvSpPr>
        <p:spPr>
          <a:xfrm>
            <a:off x="6304844" y="2630311"/>
            <a:ext cx="4481689" cy="3589867"/>
          </a:xfrm>
          <a:prstGeom prst="roundRect">
            <a:avLst>
              <a:gd name="adj" fmla="val 838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40852DC-8D67-DAE7-A4AA-5802F160D0B6}"/>
              </a:ext>
            </a:extLst>
          </p:cNvPr>
          <p:cNvSpPr txBox="1"/>
          <p:nvPr/>
        </p:nvSpPr>
        <p:spPr>
          <a:xfrm>
            <a:off x="6524976" y="3059668"/>
            <a:ext cx="44653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45DA6"/>
                </a:solidFill>
              </a:rPr>
              <a:t>100,000 </a:t>
            </a:r>
            <a:r>
              <a:rPr lang="en-US" sz="2000" dirty="0"/>
              <a:t>credit transactions in October, </a:t>
            </a:r>
            <a:r>
              <a:rPr lang="en-US" sz="2000" dirty="0">
                <a:solidFill>
                  <a:srgbClr val="345DA6"/>
                </a:solidFill>
              </a:rPr>
              <a:t>2020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B799BB7-AC7F-C754-2BEA-B72BB445D862}"/>
              </a:ext>
            </a:extLst>
          </p:cNvPr>
          <p:cNvSpPr txBox="1"/>
          <p:nvPr/>
        </p:nvSpPr>
        <p:spPr>
          <a:xfrm>
            <a:off x="6524977" y="3886410"/>
            <a:ext cx="32018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45DA6"/>
                </a:solidFill>
              </a:rPr>
              <a:t>16</a:t>
            </a:r>
            <a:r>
              <a:rPr lang="en-US" sz="2000" dirty="0"/>
              <a:t> unique columns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885BACF-2D02-8C73-409A-8DFE2E861879}"/>
              </a:ext>
            </a:extLst>
          </p:cNvPr>
          <p:cNvSpPr txBox="1"/>
          <p:nvPr/>
        </p:nvSpPr>
        <p:spPr>
          <a:xfrm>
            <a:off x="6524977" y="4587501"/>
            <a:ext cx="39624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45DA6"/>
                </a:solidFill>
              </a:rPr>
              <a:t>515 </a:t>
            </a:r>
            <a:r>
              <a:rPr lang="en-US" sz="2000" dirty="0"/>
              <a:t>Rows Removed with </a:t>
            </a:r>
            <a:r>
              <a:rPr lang="en-US" sz="2000" dirty="0" err="1"/>
              <a:t>NaN</a:t>
            </a:r>
            <a:r>
              <a:rPr lang="en-US" sz="2000" dirty="0"/>
              <a:t> as some columns contained less rows than others </a:t>
            </a:r>
            <a:endParaRPr lang="en-US" sz="2000" dirty="0">
              <a:ea typeface="Calibri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0852F65-73D8-B88E-E464-370E35B79F25}"/>
              </a:ext>
            </a:extLst>
          </p:cNvPr>
          <p:cNvSpPr txBox="1"/>
          <p:nvPr/>
        </p:nvSpPr>
        <p:spPr>
          <a:xfrm>
            <a:off x="357538" y="45414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+mn-lt"/>
              </a:rPr>
              <a:t>Data </a:t>
            </a:r>
            <a:r>
              <a:rPr lang="en-US" sz="3600" b="1" dirty="0">
                <a:solidFill>
                  <a:srgbClr val="345DA6"/>
                </a:solidFill>
                <a:latin typeface="+mn-lt"/>
              </a:rPr>
              <a:t>Description</a:t>
            </a:r>
            <a:r>
              <a:rPr lang="en-US" sz="3600" b="1" dirty="0">
                <a:latin typeface="+mn-lt"/>
              </a:rPr>
              <a:t> </a:t>
            </a:r>
            <a:endParaRPr lang="en-ID" sz="3600" b="1" dirty="0">
              <a:solidFill>
                <a:schemeClr val="accent2"/>
              </a:solidFill>
              <a:latin typeface="+mn-lt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55CC621B-2D69-D128-4041-FD89EDFB8E57}"/>
              </a:ext>
            </a:extLst>
          </p:cNvPr>
          <p:cNvCxnSpPr>
            <a:cxnSpLocks/>
          </p:cNvCxnSpPr>
          <p:nvPr/>
        </p:nvCxnSpPr>
        <p:spPr>
          <a:xfrm>
            <a:off x="470465" y="1100477"/>
            <a:ext cx="1128738" cy="0"/>
          </a:xfrm>
          <a:prstGeom prst="line">
            <a:avLst/>
          </a:prstGeom>
          <a:ln w="44450" cap="rnd">
            <a:solidFill>
              <a:srgbClr val="2A49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5E2ED17E-4B36-CC94-A95A-3EEA0DB863D2}"/>
              </a:ext>
            </a:extLst>
          </p:cNvPr>
          <p:cNvSpPr txBox="1"/>
          <p:nvPr/>
        </p:nvSpPr>
        <p:spPr>
          <a:xfrm>
            <a:off x="357538" y="1924991"/>
            <a:ext cx="33528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Data conversion included:</a:t>
            </a:r>
            <a:endParaRPr lang="en-US" sz="2000" dirty="0">
              <a:ea typeface="Calibri"/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E1427939-B2BE-3A22-C39E-7F5386666A28}"/>
              </a:ext>
            </a:extLst>
          </p:cNvPr>
          <p:cNvSpPr txBox="1"/>
          <p:nvPr/>
        </p:nvSpPr>
        <p:spPr>
          <a:xfrm>
            <a:off x="896467" y="2492329"/>
            <a:ext cx="54581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345DA6"/>
              </a:buClr>
            </a:pPr>
            <a:r>
              <a:rPr lang="en-US" dirty="0">
                <a:latin typeface="Calibri"/>
                <a:ea typeface="Calibri"/>
                <a:cs typeface="Times New Roman"/>
              </a:rPr>
              <a:t>Removing space and “#” in transaction ID column 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36A0E330-EB19-01EF-56DB-21AB054B762D}"/>
              </a:ext>
            </a:extLst>
          </p:cNvPr>
          <p:cNvSpPr/>
          <p:nvPr/>
        </p:nvSpPr>
        <p:spPr>
          <a:xfrm>
            <a:off x="417334" y="2471267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484C1588-C888-FF6E-4D0F-19470833D65E}"/>
              </a:ext>
            </a:extLst>
          </p:cNvPr>
          <p:cNvSpPr/>
          <p:nvPr/>
        </p:nvSpPr>
        <p:spPr>
          <a:xfrm>
            <a:off x="417334" y="3739993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xmlns="" id="{D852DE42-2EF0-8915-9B2A-B31679FDBCEE}"/>
              </a:ext>
            </a:extLst>
          </p:cNvPr>
          <p:cNvSpPr/>
          <p:nvPr/>
        </p:nvSpPr>
        <p:spPr>
          <a:xfrm>
            <a:off x="417334" y="3097912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xmlns="" id="{7AC28A62-AFE7-DBC0-6B7F-73E0824953E2}"/>
              </a:ext>
            </a:extLst>
          </p:cNvPr>
          <p:cNvSpPr/>
          <p:nvPr/>
        </p:nvSpPr>
        <p:spPr>
          <a:xfrm>
            <a:off x="417334" y="4425244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6DE99657-BEAC-9CCB-2DEF-3E8CCA661C7C}"/>
              </a:ext>
            </a:extLst>
          </p:cNvPr>
          <p:cNvSpPr/>
          <p:nvPr/>
        </p:nvSpPr>
        <p:spPr>
          <a:xfrm>
            <a:off x="417334" y="5072236"/>
            <a:ext cx="400110" cy="400110"/>
          </a:xfrm>
          <a:prstGeom prst="roundRect">
            <a:avLst/>
          </a:prstGeom>
          <a:solidFill>
            <a:srgbClr val="345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F7EF8712-255F-DEEF-9141-2104572C378E}"/>
              </a:ext>
            </a:extLst>
          </p:cNvPr>
          <p:cNvSpPr txBox="1"/>
          <p:nvPr/>
        </p:nvSpPr>
        <p:spPr>
          <a:xfrm>
            <a:off x="896467" y="5079246"/>
            <a:ext cx="5424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345DA6"/>
              </a:buClr>
            </a:pPr>
            <a:r>
              <a:rPr lang="en-US" dirty="0">
                <a:latin typeface="Calibri"/>
                <a:ea typeface="Calibri"/>
                <a:cs typeface="Times New Roman"/>
              </a:rPr>
              <a:t>Converting data type in “Age” from float to integer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2A8DF2FA-E7A3-9D5B-92BD-12E3D01A1270}"/>
              </a:ext>
            </a:extLst>
          </p:cNvPr>
          <p:cNvSpPr txBox="1"/>
          <p:nvPr/>
        </p:nvSpPr>
        <p:spPr>
          <a:xfrm>
            <a:off x="896467" y="4309074"/>
            <a:ext cx="47613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345DA6"/>
              </a:buClr>
            </a:pPr>
            <a:r>
              <a:rPr lang="en-US" dirty="0">
                <a:latin typeface="Calibri"/>
                <a:ea typeface="Calibri"/>
                <a:cs typeface="Times New Roman"/>
              </a:rPr>
              <a:t>Converting data type in “Amount” column from object to integer 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668BD3C-57F5-D7A4-615C-A6986CDE7FC6}"/>
              </a:ext>
            </a:extLst>
          </p:cNvPr>
          <p:cNvSpPr txBox="1"/>
          <p:nvPr/>
        </p:nvSpPr>
        <p:spPr>
          <a:xfrm>
            <a:off x="896467" y="3767554"/>
            <a:ext cx="5329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345DA6"/>
              </a:buClr>
            </a:pPr>
            <a:r>
              <a:rPr lang="en-US" dirty="0">
                <a:latin typeface="Calibri"/>
                <a:ea typeface="Calibri"/>
                <a:cs typeface="Times New Roman"/>
              </a:rPr>
              <a:t>Converting the ‘date” column from object to date 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9227642E-2615-9DD2-0BE9-8A628A2DBCD5}"/>
              </a:ext>
            </a:extLst>
          </p:cNvPr>
          <p:cNvSpPr txBox="1"/>
          <p:nvPr/>
        </p:nvSpPr>
        <p:spPr>
          <a:xfrm>
            <a:off x="896467" y="3111818"/>
            <a:ext cx="4897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345DA6"/>
              </a:buClr>
            </a:pPr>
            <a:r>
              <a:rPr lang="en-US" dirty="0">
                <a:latin typeface="Calibri"/>
                <a:ea typeface="Calibri"/>
                <a:cs typeface="Times New Roman"/>
              </a:rPr>
              <a:t>Converting the data into integer 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3233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xmlns="" id="{E7E494DC-7355-F90D-F878-6C0EB277E8F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D8AA40C-3638-33E4-A182-71EA74A679A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5DA6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9FE3B386-FB37-5BC0-30F4-3E304E2D70A9}"/>
              </a:ext>
            </a:extLst>
          </p:cNvPr>
          <p:cNvSpPr/>
          <p:nvPr/>
        </p:nvSpPr>
        <p:spPr>
          <a:xfrm>
            <a:off x="1253066" y="809978"/>
            <a:ext cx="9685867" cy="5238044"/>
          </a:xfrm>
          <a:prstGeom prst="roundRect">
            <a:avLst>
              <a:gd name="adj" fmla="val 2658"/>
            </a:avLst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FD258AD-4B49-F526-0E71-AA276CB00212}"/>
              </a:ext>
            </a:extLst>
          </p:cNvPr>
          <p:cNvSpPr txBox="1"/>
          <p:nvPr/>
        </p:nvSpPr>
        <p:spPr>
          <a:xfrm>
            <a:off x="2427107" y="961296"/>
            <a:ext cx="733777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3200" b="1" i="0" dirty="0">
                <a:effectLst/>
              </a:rPr>
              <a:t>Predicting with </a:t>
            </a:r>
            <a:r>
              <a:rPr lang="en-CA" sz="3200" b="1" i="0" dirty="0">
                <a:solidFill>
                  <a:srgbClr val="345DA6"/>
                </a:solidFill>
                <a:effectLst/>
              </a:rPr>
              <a:t>Logistical Regression </a:t>
            </a:r>
            <a:r>
              <a:rPr lang="en-CA" sz="3200" b="1" i="0" dirty="0">
                <a:effectLst/>
              </a:rPr>
              <a:t>and </a:t>
            </a:r>
            <a:r>
              <a:rPr lang="en-CA" sz="3200" b="1" i="0" dirty="0">
                <a:solidFill>
                  <a:srgbClr val="345DA6"/>
                </a:solidFill>
                <a:effectLst/>
              </a:rPr>
              <a:t>Random Forest</a:t>
            </a:r>
            <a:endParaRPr lang="en-US" sz="3200" b="1" dirty="0">
              <a:solidFill>
                <a:srgbClr val="345DA6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222FD380-C3D0-F018-BE84-FB0514A73AC6}"/>
              </a:ext>
            </a:extLst>
          </p:cNvPr>
          <p:cNvSpPr txBox="1">
            <a:spLocks/>
          </p:cNvSpPr>
          <p:nvPr/>
        </p:nvSpPr>
        <p:spPr>
          <a:xfrm>
            <a:off x="1576208" y="2388905"/>
            <a:ext cx="9039579" cy="307491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345DA6"/>
              </a:buClr>
              <a:buSzPct val="120000"/>
              <a:buFont typeface="Courier New" panose="02070309020205020404" pitchFamily="49" charset="0"/>
              <a:buChar char="o"/>
            </a:pPr>
            <a:r>
              <a:rPr lang="en-CA" sz="2000" dirty="0"/>
              <a:t>Does dataset have a “target” variable.</a:t>
            </a:r>
          </a:p>
          <a:p>
            <a:pPr>
              <a:buClr>
                <a:srgbClr val="345DA6"/>
              </a:buClr>
              <a:buSzPct val="120000"/>
              <a:buFont typeface="Courier New" panose="02070309020205020404" pitchFamily="49" charset="0"/>
              <a:buChar char="o"/>
            </a:pPr>
            <a:r>
              <a:rPr lang="en-CA" sz="2000" dirty="0"/>
              <a:t>Does dataset have enough amount of data to be studied.</a:t>
            </a:r>
          </a:p>
          <a:p>
            <a:pPr>
              <a:buClr>
                <a:srgbClr val="345DA6"/>
              </a:buClr>
              <a:buSzPct val="120000"/>
              <a:buFont typeface="Courier New" panose="02070309020205020404" pitchFamily="49" charset="0"/>
              <a:buChar char="o"/>
            </a:pPr>
            <a:endParaRPr lang="en-CA" sz="2000" dirty="0"/>
          </a:p>
          <a:p>
            <a:pPr>
              <a:buClr>
                <a:srgbClr val="345DA6"/>
              </a:buClr>
              <a:buSzPct val="120000"/>
              <a:buFont typeface="Courier New" panose="02070309020205020404" pitchFamily="49" charset="0"/>
              <a:buChar char="o"/>
            </a:pPr>
            <a:r>
              <a:rPr lang="en-CA" sz="2000" dirty="0"/>
              <a:t>Logistical Regression is the most used for predictions in finance since it’s efficient for large dataset and </a:t>
            </a:r>
            <a:r>
              <a:rPr lang="en-CA" sz="2000" dirty="0">
                <a:solidFill>
                  <a:srgbClr val="374151"/>
                </a:solidFill>
                <a:latin typeface="Söhne"/>
              </a:rPr>
              <a:t>designed for binary classification tasks.</a:t>
            </a:r>
            <a:r>
              <a:rPr lang="en-CA" sz="2000" dirty="0"/>
              <a:t> </a:t>
            </a:r>
          </a:p>
          <a:p>
            <a:pPr>
              <a:buClr>
                <a:srgbClr val="345DA6"/>
              </a:buClr>
              <a:buSzPct val="120000"/>
              <a:buFont typeface="Courier New" panose="02070309020205020404" pitchFamily="49" charset="0"/>
              <a:buChar char="o"/>
            </a:pPr>
            <a:r>
              <a:rPr lang="en-CA" sz="2000" dirty="0"/>
              <a:t>Random Forest is good for </a:t>
            </a:r>
            <a:r>
              <a:rPr lang="en-CA" sz="2000" dirty="0">
                <a:latin typeface="Söhne"/>
              </a:rPr>
              <a:t>classification and regression </a:t>
            </a:r>
            <a:r>
              <a:rPr lang="en-CA" sz="2000" dirty="0"/>
              <a:t>since it’s optimal for non-linear relationships for data points therefore </a:t>
            </a:r>
            <a:r>
              <a:rPr lang="en-CA" sz="2000" dirty="0">
                <a:solidFill>
                  <a:srgbClr val="374151"/>
                </a:solidFill>
                <a:latin typeface="Söhne"/>
              </a:rPr>
              <a:t>it can model complex relationships in the data. less prone to overfitting compared to individual decision trees.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3940819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xmlns="" id="{B4B9A16D-3DC0-7022-4DD2-EFF6FBCD9FB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90" b="10590"/>
          <a:stretch>
            <a:fillRect/>
          </a:stretch>
        </p:blipFill>
        <p:spPr/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xmlns="" id="{C6AD5162-C0E4-75FC-D1C6-4A1963FC7BF2}"/>
              </a:ext>
            </a:extLst>
          </p:cNvPr>
          <p:cNvSpPr/>
          <p:nvPr/>
        </p:nvSpPr>
        <p:spPr>
          <a:xfrm>
            <a:off x="394020" y="375376"/>
            <a:ext cx="11457744" cy="6194757"/>
          </a:xfrm>
          <a:prstGeom prst="roundRect">
            <a:avLst>
              <a:gd name="adj" fmla="val 0"/>
            </a:avLst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xmlns="" id="{1C3E0424-92D8-F80E-FAFC-554486954B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986" y="1887542"/>
            <a:ext cx="3471000" cy="4601835"/>
          </a:xfrm>
          <a:prstGeom prst="rect">
            <a:avLst/>
          </a:prstGeom>
        </p:spPr>
      </p:pic>
      <p:pic>
        <p:nvPicPr>
          <p:cNvPr id="29" name="Picture 28" descr="A screenshot of a black screen&#10;&#10;Description automatically generated">
            <a:extLst>
              <a:ext uri="{FF2B5EF4-FFF2-40B4-BE49-F238E27FC236}">
                <a16:creationId xmlns:a16="http://schemas.microsoft.com/office/drawing/2014/main" xmlns="" id="{41E8D289-5074-6CDA-957F-A5F16BBB4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500" y="1570171"/>
            <a:ext cx="3471000" cy="4622113"/>
          </a:xfrm>
          <a:prstGeom prst="rect">
            <a:avLst/>
          </a:prstGeom>
        </p:spPr>
      </p:pic>
      <p:pic>
        <p:nvPicPr>
          <p:cNvPr id="30" name="Picture 29" descr="A screenshot of a black screen&#10;&#10;Description automatically generated">
            <a:extLst>
              <a:ext uri="{FF2B5EF4-FFF2-40B4-BE49-F238E27FC236}">
                <a16:creationId xmlns:a16="http://schemas.microsoft.com/office/drawing/2014/main" xmlns="" id="{73D643E4-417B-8F1D-A4C6-F6C6AA57E4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14" y="1117940"/>
            <a:ext cx="3471000" cy="462211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D48CD6E3-50F6-EBB2-C935-8EB384BE51A6}"/>
              </a:ext>
            </a:extLst>
          </p:cNvPr>
          <p:cNvSpPr txBox="1"/>
          <p:nvPr/>
        </p:nvSpPr>
        <p:spPr>
          <a:xfrm>
            <a:off x="784450" y="375376"/>
            <a:ext cx="32881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>
                <a:solidFill>
                  <a:srgbClr val="345DA6"/>
                </a:solidFill>
              </a:rPr>
              <a:t>Logistical Regression before balancing target training data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A19EC0BE-E5C5-C9B8-CA68-9EB1651AD65D}"/>
              </a:ext>
            </a:extLst>
          </p:cNvPr>
          <p:cNvSpPr txBox="1"/>
          <p:nvPr/>
        </p:nvSpPr>
        <p:spPr>
          <a:xfrm>
            <a:off x="4394710" y="816118"/>
            <a:ext cx="3402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>
                <a:solidFill>
                  <a:srgbClr val="345DA6"/>
                </a:solidFill>
              </a:rPr>
              <a:t>Logistical Regression after balancing target training data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ECA3FC09-C6DE-2777-9A3A-BD6CEC49AD9C}"/>
              </a:ext>
            </a:extLst>
          </p:cNvPr>
          <p:cNvSpPr txBox="1"/>
          <p:nvPr/>
        </p:nvSpPr>
        <p:spPr>
          <a:xfrm>
            <a:off x="8008412" y="1445379"/>
            <a:ext cx="3359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>
                <a:solidFill>
                  <a:srgbClr val="345DA6"/>
                </a:solidFill>
              </a:rPr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292214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311</TotalTime>
  <Words>586</Words>
  <Application>Microsoft Office PowerPoint</Application>
  <PresentationFormat>Custom</PresentationFormat>
  <Paragraphs>136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PowerPoint Presentation</vt:lpstr>
      <vt:lpstr>PowerPoint Presentation</vt:lpstr>
      <vt:lpstr>PowerPoint Presentation</vt:lpstr>
      <vt:lpstr>PowerPoint Presentation</vt:lpstr>
      <vt:lpstr>THANK YOU FOR LISTENING!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Fraud Transactions</dc:title>
  <dc:creator>elee saleem</dc:creator>
  <cp:lastModifiedBy>Muhaymin</cp:lastModifiedBy>
  <cp:revision>36</cp:revision>
  <dcterms:created xsi:type="dcterms:W3CDTF">2023-10-10T23:08:30Z</dcterms:created>
  <dcterms:modified xsi:type="dcterms:W3CDTF">2023-10-16T22:36:45Z</dcterms:modified>
</cp:coreProperties>
</file>